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4" r:id="rId4"/>
    <p:sldId id="279" r:id="rId5"/>
    <p:sldId id="277" r:id="rId6"/>
    <p:sldId id="278" r:id="rId7"/>
    <p:sldId id="276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DC0451"/>
    <a:srgbClr val="005AAD"/>
    <a:srgbClr val="009581"/>
    <a:srgbClr val="54267E"/>
    <a:srgbClr val="FFFFFF"/>
    <a:srgbClr val="080808"/>
    <a:srgbClr val="1FA7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7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84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6DA61-2818-48D1-90A0-4AD81BFD0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54267E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03CFF4-684F-4445-B3D6-F6B9F1177E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54267E"/>
                </a:solidFill>
                <a:latin typeface="FS Lola Bold" panose="020B06000503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82497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006AC-31E6-4FF5-BE25-A767EE146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DF3248-2F5B-413C-ACA0-CAF142FC40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97BD75-1A11-4810-9D7D-185FB70D03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09708"/>
            <a:ext cx="4147868" cy="622414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Cancer Institute NSW</a:t>
            </a:r>
          </a:p>
          <a:p>
            <a:r>
              <a:rPr lang="en-AU" sz="1400" dirty="0"/>
              <a:t>www.cancer.org.au/onlineresources</a:t>
            </a:r>
          </a:p>
        </p:txBody>
      </p:sp>
    </p:spTree>
    <p:extLst>
      <p:ext uri="{BB962C8B-B14F-4D97-AF65-F5344CB8AC3E}">
        <p14:creationId xmlns:p14="http://schemas.microsoft.com/office/powerpoint/2010/main" val="372005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2B644A-CFCF-4E42-A89B-1E8C904FE9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60435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5D9FA-FB72-407A-A65E-1331009526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60435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86846B-710D-45F9-A01F-D348EB212F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09708"/>
            <a:ext cx="4147868" cy="622414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Cancer Institute NSW</a:t>
            </a:r>
          </a:p>
          <a:p>
            <a:r>
              <a:rPr lang="en-AU" sz="1400" dirty="0"/>
              <a:t>www.cancer.org.au/onlineresources</a:t>
            </a:r>
          </a:p>
        </p:txBody>
      </p:sp>
    </p:spTree>
    <p:extLst>
      <p:ext uri="{BB962C8B-B14F-4D97-AF65-F5344CB8AC3E}">
        <p14:creationId xmlns:p14="http://schemas.microsoft.com/office/powerpoint/2010/main" val="975125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74470-CEAC-414E-B375-EE12134C1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4267E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553A3-D340-4278-88CE-3E6083331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54267E"/>
                </a:solidFill>
                <a:latin typeface="FS Lola Bold" panose="020B0600050302020204" pitchFamily="34" charset="0"/>
              </a:defRPr>
            </a:lvl1pPr>
            <a:lvl2pPr>
              <a:defRPr>
                <a:solidFill>
                  <a:srgbClr val="54267E"/>
                </a:solidFill>
                <a:latin typeface="FS Lola Bold" panose="020B0600050302020204" pitchFamily="34" charset="0"/>
              </a:defRPr>
            </a:lvl2pPr>
            <a:lvl3pPr>
              <a:defRPr>
                <a:solidFill>
                  <a:srgbClr val="54267E"/>
                </a:solidFill>
              </a:defRPr>
            </a:lvl3pPr>
            <a:lvl4pPr>
              <a:defRPr>
                <a:solidFill>
                  <a:srgbClr val="54267E"/>
                </a:solidFill>
              </a:defRPr>
            </a:lvl4pPr>
            <a:lvl5pPr>
              <a:defRPr>
                <a:solidFill>
                  <a:srgbClr val="54267E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90FD0643-D7E4-48AC-913E-6602817A0E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09708"/>
            <a:ext cx="4147868" cy="622414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Cancer Institute NSW</a:t>
            </a:r>
          </a:p>
          <a:p>
            <a:r>
              <a:rPr lang="en-AU" sz="1400" dirty="0"/>
              <a:t>www.cancer.org.au/onlineresources</a:t>
            </a:r>
          </a:p>
        </p:txBody>
      </p:sp>
    </p:spTree>
    <p:extLst>
      <p:ext uri="{BB962C8B-B14F-4D97-AF65-F5344CB8AC3E}">
        <p14:creationId xmlns:p14="http://schemas.microsoft.com/office/powerpoint/2010/main" val="3551149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160AE-882C-4049-A236-6E33B8A98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FF312D-644D-4D95-9860-83EEB2211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36276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D1A12C-963A-4815-A1AA-69745E582E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09708"/>
            <a:ext cx="4147868" cy="622414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Cancer Institute NSW</a:t>
            </a:r>
          </a:p>
          <a:p>
            <a:r>
              <a:rPr lang="en-AU" sz="1400" dirty="0"/>
              <a:t>www.cancer.org.au/onlineresources</a:t>
            </a:r>
          </a:p>
        </p:txBody>
      </p:sp>
    </p:spTree>
    <p:extLst>
      <p:ext uri="{BB962C8B-B14F-4D97-AF65-F5344CB8AC3E}">
        <p14:creationId xmlns:p14="http://schemas.microsoft.com/office/powerpoint/2010/main" val="3765658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DFE62-1AF4-4FEB-ACC6-6711FD3F8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973F1-9815-471E-8F09-902CAA7175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438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3D9E66-5185-4D6F-8961-8D24ED0CE1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438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0BAEC2B7-6061-4CD2-A70F-128BE5E7BA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09708"/>
            <a:ext cx="4147868" cy="622414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Cancer Institute NSW</a:t>
            </a:r>
          </a:p>
          <a:p>
            <a:r>
              <a:rPr lang="en-AU" sz="1400" dirty="0"/>
              <a:t>www.cancer.org.au/onlineresources</a:t>
            </a:r>
          </a:p>
        </p:txBody>
      </p:sp>
    </p:spTree>
    <p:extLst>
      <p:ext uri="{BB962C8B-B14F-4D97-AF65-F5344CB8AC3E}">
        <p14:creationId xmlns:p14="http://schemas.microsoft.com/office/powerpoint/2010/main" val="578719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4C8FC-5517-4164-815E-FDC1F5DEE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60FD65-D671-44E6-80B7-979DD057B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D765C8-2D86-4E95-B6F3-AFFB1B3AD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557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105401-5454-4FB8-920E-9AF1EB6D83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361567-EF1A-4ED6-8AAA-D28653A022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557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CA4DD46E-1D4C-46C8-83FA-1CFB852224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600" y="6209708"/>
            <a:ext cx="4147868" cy="622414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Cancer Institute NSW</a:t>
            </a:r>
          </a:p>
          <a:p>
            <a:r>
              <a:rPr lang="en-AU" sz="1400" dirty="0"/>
              <a:t>www.cancer.org.au/onlineresources</a:t>
            </a:r>
          </a:p>
        </p:txBody>
      </p:sp>
    </p:spTree>
    <p:extLst>
      <p:ext uri="{BB962C8B-B14F-4D97-AF65-F5344CB8AC3E}">
        <p14:creationId xmlns:p14="http://schemas.microsoft.com/office/powerpoint/2010/main" val="107332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CD4FB-78D9-4827-8929-50F48501C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03676EF1-44EE-45F0-8B68-B950940DD5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09708"/>
            <a:ext cx="4147868" cy="622414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Cancer Institute NSW</a:t>
            </a:r>
          </a:p>
          <a:p>
            <a:r>
              <a:rPr lang="en-AU" sz="1400" dirty="0"/>
              <a:t>www.cancer.org.au/onlineresources</a:t>
            </a:r>
          </a:p>
        </p:txBody>
      </p:sp>
    </p:spTree>
    <p:extLst>
      <p:ext uri="{BB962C8B-B14F-4D97-AF65-F5344CB8AC3E}">
        <p14:creationId xmlns:p14="http://schemas.microsoft.com/office/powerpoint/2010/main" val="1986994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841EC016-7773-4E99-8F7A-335ED66758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09708"/>
            <a:ext cx="4147868" cy="622414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Cancer Institute NSW</a:t>
            </a:r>
          </a:p>
          <a:p>
            <a:r>
              <a:rPr lang="en-AU" sz="1400" dirty="0"/>
              <a:t>www.cancer.org.au/onlineresources</a:t>
            </a:r>
          </a:p>
        </p:txBody>
      </p:sp>
    </p:spTree>
    <p:extLst>
      <p:ext uri="{BB962C8B-B14F-4D97-AF65-F5344CB8AC3E}">
        <p14:creationId xmlns:p14="http://schemas.microsoft.com/office/powerpoint/2010/main" val="1722324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FDD7-8068-49B9-866A-FD87BDDDC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268A8-7583-4354-94FF-822E97833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9910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8372A9-C88E-4004-B381-127315F05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390345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6333894E-6D05-418D-BB92-0D07733E67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09708"/>
            <a:ext cx="4147868" cy="622414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Cancer Institute NSW</a:t>
            </a:r>
          </a:p>
          <a:p>
            <a:r>
              <a:rPr lang="en-AU" sz="1400" dirty="0"/>
              <a:t>www.cancer.org.au/onlineresources</a:t>
            </a:r>
          </a:p>
        </p:txBody>
      </p:sp>
    </p:spTree>
    <p:extLst>
      <p:ext uri="{BB962C8B-B14F-4D97-AF65-F5344CB8AC3E}">
        <p14:creationId xmlns:p14="http://schemas.microsoft.com/office/powerpoint/2010/main" val="3739356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7CDD8-5933-4EA9-94E7-96C977072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E6E131-EC1E-496B-BD9C-1371FE44A6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991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F06484-35B7-44DE-B47F-1AF367359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390345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EF60A3AC-E85D-4379-B640-632A3D6458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09708"/>
            <a:ext cx="4147868" cy="622414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Cancer Institute NSW</a:t>
            </a:r>
          </a:p>
          <a:p>
            <a:r>
              <a:rPr lang="en-AU" sz="1400" dirty="0"/>
              <a:t>www.cancer.org.au/onlineresources</a:t>
            </a:r>
          </a:p>
        </p:txBody>
      </p:sp>
    </p:spTree>
    <p:extLst>
      <p:ext uri="{BB962C8B-B14F-4D97-AF65-F5344CB8AC3E}">
        <p14:creationId xmlns:p14="http://schemas.microsoft.com/office/powerpoint/2010/main" val="352101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E115FC-5916-4B8F-8375-3581829F8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DCD46-E222-4738-BCEF-E69AF0EF7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26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11160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54267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54267E"/>
          </a:solidFill>
          <a:latin typeface="FS Lola Bold" panose="020B06000503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54267E"/>
          </a:solidFill>
          <a:latin typeface="FS Lola Bold" panose="020B06000503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4267E"/>
          </a:solidFill>
          <a:latin typeface="FS Lola Bold" panose="020B06000503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4267E"/>
          </a:solidFill>
          <a:latin typeface="FS Lola Bold" panose="020B06000503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4267E"/>
          </a:solidFill>
          <a:latin typeface="FS Lola Bold" panose="020B06000503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283524-81AA-41F8-821C-C86E5958E0D8}"/>
              </a:ext>
            </a:extLst>
          </p:cNvPr>
          <p:cNvSpPr txBox="1"/>
          <p:nvPr/>
        </p:nvSpPr>
        <p:spPr>
          <a:xfrm>
            <a:off x="2616522" y="349063"/>
            <a:ext cx="68210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b="1" dirty="0">
                <a:solidFill>
                  <a:srgbClr val="DC0451"/>
                </a:solidFill>
                <a:latin typeface="Segoe Print" panose="02000600000000000000" pitchFamily="2" charset="0"/>
              </a:rPr>
              <a:t>Introduction to specialists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7725CC-049B-4A3E-823E-84D57D7D096E}"/>
              </a:ext>
            </a:extLst>
          </p:cNvPr>
          <p:cNvSpPr txBox="1"/>
          <p:nvPr/>
        </p:nvSpPr>
        <p:spPr>
          <a:xfrm>
            <a:off x="3773088" y="1049421"/>
            <a:ext cx="4645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b="1" dirty="0">
                <a:solidFill>
                  <a:srgbClr val="DC0451"/>
                </a:solidFill>
                <a:latin typeface="Segoe Print" panose="02000600000000000000" pitchFamily="2" charset="0"/>
              </a:rPr>
              <a:t>Who do you want to be?</a:t>
            </a:r>
          </a:p>
        </p:txBody>
      </p:sp>
      <p:pic>
        <p:nvPicPr>
          <p:cNvPr id="9" name="Picture 8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78069C74-1862-42D9-B385-ABD57D3618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5755396"/>
            <a:ext cx="934705" cy="950204"/>
          </a:xfrm>
          <a:prstGeom prst="rect">
            <a:avLst/>
          </a:prstGeom>
        </p:spPr>
      </p:pic>
      <p:pic>
        <p:nvPicPr>
          <p:cNvPr id="10" name="Picture 9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492A8570-7811-499C-B786-9B42CA569F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689" y="5781274"/>
            <a:ext cx="1614535" cy="950204"/>
          </a:xfrm>
          <a:prstGeom prst="rect">
            <a:avLst/>
          </a:prstGeom>
        </p:spPr>
      </p:pic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113DB522-DDC9-4053-86DE-952213B927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633" y="6022355"/>
            <a:ext cx="2916734" cy="649429"/>
          </a:xfrm>
          <a:prstGeom prst="rect">
            <a:avLst/>
          </a:prstGeom>
        </p:spPr>
      </p:pic>
      <p:pic>
        <p:nvPicPr>
          <p:cNvPr id="15" name="Picture 14" descr="A picture containing text, drawing&#10;&#10;Description automatically generated">
            <a:extLst>
              <a:ext uri="{FF2B5EF4-FFF2-40B4-BE49-F238E27FC236}">
                <a16:creationId xmlns:a16="http://schemas.microsoft.com/office/drawing/2014/main" id="{9D018591-FB24-4898-924D-0AD600955E8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590" y="2401570"/>
            <a:ext cx="2439477" cy="304858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F3C7921-7232-413B-81FD-38559752C58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1375" y="2401570"/>
            <a:ext cx="2034577" cy="304858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C55EB70-A36E-40D2-A423-3D46D432E09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58140" y="2401569"/>
            <a:ext cx="2387236" cy="304858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2A1774F-5487-40BD-8883-A9CFCF1DE85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91836" y="2317664"/>
            <a:ext cx="2765031" cy="3132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462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97BE74-50CA-45CE-BDEA-E2442C40B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6170" y="1848683"/>
            <a:ext cx="11022325" cy="507879"/>
          </a:xfrm>
        </p:spPr>
        <p:txBody>
          <a:bodyPr>
            <a:norm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Each member of your team will need to specialise in an area and contribute equally.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8059A914-88CF-4B40-8389-A564DC85C505}"/>
              </a:ext>
            </a:extLst>
          </p:cNvPr>
          <p:cNvSpPr txBox="1">
            <a:spLocks/>
          </p:cNvSpPr>
          <p:nvPr/>
        </p:nvSpPr>
        <p:spPr>
          <a:xfrm>
            <a:off x="806171" y="2302148"/>
            <a:ext cx="10255658" cy="5078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rgbClr val="54267E"/>
                </a:solidFill>
                <a:latin typeface="FS Lola Bold" panose="020B06000503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rgbClr val="54267E"/>
                </a:solidFill>
                <a:latin typeface="FS Lola Bold" panose="020B06000503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rgbClr val="54267E"/>
                </a:solidFill>
                <a:latin typeface="FS Lola Bold" panose="020B06000503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rgbClr val="54267E"/>
                </a:solidFill>
                <a:latin typeface="FS Lola Bold" panose="020B06000503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rgbClr val="54267E"/>
                </a:solidFill>
                <a:latin typeface="FS Lola Bold" panose="020B06000503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This might change after the first lesson, so keep an open mind!</a:t>
            </a:r>
            <a:endParaRPr lang="en-AU" sz="2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590D94A-651C-4600-893F-153F4AE512AA}"/>
              </a:ext>
            </a:extLst>
          </p:cNvPr>
          <p:cNvSpPr txBox="1"/>
          <p:nvPr/>
        </p:nvSpPr>
        <p:spPr>
          <a:xfrm>
            <a:off x="806171" y="393932"/>
            <a:ext cx="38042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b="1" dirty="0">
                <a:solidFill>
                  <a:srgbClr val="DC0451"/>
                </a:solidFill>
                <a:latin typeface="Segoe Print" panose="02000600000000000000" pitchFamily="2" charset="0"/>
              </a:rPr>
              <a:t>The specialists</a:t>
            </a: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98302938-55B7-426D-8E2E-73B8CE5C74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633" y="6022355"/>
            <a:ext cx="2916734" cy="649429"/>
          </a:xfrm>
          <a:prstGeom prst="rect">
            <a:avLst/>
          </a:prstGeom>
        </p:spPr>
      </p:pic>
      <p:pic>
        <p:nvPicPr>
          <p:cNvPr id="11" name="Picture 10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9AD86DE0-841F-4F66-9AD0-23FBDEB554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5755396"/>
            <a:ext cx="934705" cy="950204"/>
          </a:xfrm>
          <a:prstGeom prst="rect">
            <a:avLst/>
          </a:prstGeom>
        </p:spPr>
      </p:pic>
      <p:pic>
        <p:nvPicPr>
          <p:cNvPr id="15" name="Picture 14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6B94460B-40C2-48FD-8ABD-C2E12D29E8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689" y="5781274"/>
            <a:ext cx="1614535" cy="950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018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D590D94A-651C-4600-893F-153F4AE512AA}"/>
              </a:ext>
            </a:extLst>
          </p:cNvPr>
          <p:cNvSpPr txBox="1"/>
          <p:nvPr/>
        </p:nvSpPr>
        <p:spPr>
          <a:xfrm>
            <a:off x="806171" y="393932"/>
            <a:ext cx="38042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b="1" dirty="0">
                <a:solidFill>
                  <a:srgbClr val="DC0451"/>
                </a:solidFill>
                <a:latin typeface="Segoe Print" panose="02000600000000000000" pitchFamily="2" charset="0"/>
              </a:rPr>
              <a:t>The specialists</a:t>
            </a:r>
          </a:p>
        </p:txBody>
      </p: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EA5F354C-D151-4C97-8824-54139DBC70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633" y="6022355"/>
            <a:ext cx="2916734" cy="649429"/>
          </a:xfrm>
          <a:prstGeom prst="rect">
            <a:avLst/>
          </a:prstGeom>
        </p:spPr>
      </p:pic>
      <p:pic>
        <p:nvPicPr>
          <p:cNvPr id="13" name="Picture 12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B5FB503D-3112-42AE-A8F1-DCC3B6F2AB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5755396"/>
            <a:ext cx="934705" cy="950204"/>
          </a:xfrm>
          <a:prstGeom prst="rect">
            <a:avLst/>
          </a:prstGeom>
        </p:spPr>
      </p:pic>
      <p:pic>
        <p:nvPicPr>
          <p:cNvPr id="14" name="Picture 13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93CCB79A-F4DC-4D74-896E-BC20656975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689" y="5781274"/>
            <a:ext cx="1614535" cy="95020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4D1BF9FE-A95E-4A95-AF4B-2BD1A3D41B2A}"/>
              </a:ext>
            </a:extLst>
          </p:cNvPr>
          <p:cNvSpPr/>
          <p:nvPr/>
        </p:nvSpPr>
        <p:spPr>
          <a:xfrm>
            <a:off x="311525" y="1281044"/>
            <a:ext cx="2831606" cy="9798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dirty="0">
                <a:solidFill>
                  <a:srgbClr val="00958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Myth buster</a:t>
            </a:r>
          </a:p>
          <a:p>
            <a:pPr algn="ctr"/>
            <a:r>
              <a:rPr lang="en-AU" sz="1200" dirty="0">
                <a:solidFill>
                  <a:srgbClr val="00958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What is the truth?</a:t>
            </a:r>
          </a:p>
        </p:txBody>
      </p:sp>
      <p:pic>
        <p:nvPicPr>
          <p:cNvPr id="24" name="Picture 23" descr="A picture containing text, drawing&#10;&#10;Description automatically generated">
            <a:extLst>
              <a:ext uri="{FF2B5EF4-FFF2-40B4-BE49-F238E27FC236}">
                <a16:creationId xmlns:a16="http://schemas.microsoft.com/office/drawing/2014/main" id="{CCB6D6C7-710B-4F21-B56E-6BD4E692CB4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590" y="2401570"/>
            <a:ext cx="2439477" cy="3048585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1A71FEDB-B63C-4F1B-B4B1-E037A94F2DF3}"/>
              </a:ext>
            </a:extLst>
          </p:cNvPr>
          <p:cNvSpPr/>
          <p:nvPr/>
        </p:nvSpPr>
        <p:spPr>
          <a:xfrm>
            <a:off x="3221033" y="1377795"/>
            <a:ext cx="2833200" cy="9798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dirty="0">
                <a:solidFill>
                  <a:srgbClr val="005AA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Urban design</a:t>
            </a:r>
          </a:p>
          <a:p>
            <a:pPr algn="ctr"/>
            <a:r>
              <a:rPr lang="en-AU" sz="1200" dirty="0">
                <a:solidFill>
                  <a:srgbClr val="005AA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How could the playground look?</a:t>
            </a:r>
          </a:p>
          <a:p>
            <a:pPr algn="ctr"/>
            <a:endParaRPr lang="en-AU" sz="1200" dirty="0">
              <a:solidFill>
                <a:srgbClr val="005AAD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A6D84A65-5AF8-446D-8224-11FABED4833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1375" y="2401570"/>
            <a:ext cx="2034577" cy="3048585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7FEC0D67-25B5-4659-BF39-F2756B44D2C4}"/>
              </a:ext>
            </a:extLst>
          </p:cNvPr>
          <p:cNvSpPr/>
          <p:nvPr/>
        </p:nvSpPr>
        <p:spPr>
          <a:xfrm>
            <a:off x="6165793" y="1377795"/>
            <a:ext cx="2833200" cy="9798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Data doctor</a:t>
            </a:r>
          </a:p>
          <a:p>
            <a:pPr algn="ctr"/>
            <a:r>
              <a:rPr lang="en-AU" sz="1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What does the science say?</a:t>
            </a:r>
          </a:p>
          <a:p>
            <a:pPr algn="ctr"/>
            <a:endParaRPr lang="en-AU" sz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6DE57861-8F9D-4D7F-8C3A-8ED8003250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58140" y="2401569"/>
            <a:ext cx="2387236" cy="3048585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68055E2-1A7E-4CEA-AB02-A11DF2142AF0}"/>
              </a:ext>
            </a:extLst>
          </p:cNvPr>
          <p:cNvSpPr/>
          <p:nvPr/>
        </p:nvSpPr>
        <p:spPr>
          <a:xfrm>
            <a:off x="9093725" y="1377795"/>
            <a:ext cx="2833200" cy="9798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dirty="0">
                <a:solidFill>
                  <a:srgbClr val="DC045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Demographic</a:t>
            </a:r>
          </a:p>
          <a:p>
            <a:pPr algn="ctr"/>
            <a:r>
              <a:rPr lang="en-AU" sz="1200" dirty="0">
                <a:solidFill>
                  <a:srgbClr val="DC045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Who is at risk?</a:t>
            </a:r>
          </a:p>
          <a:p>
            <a:pPr algn="ctr"/>
            <a:endParaRPr lang="en-AU" sz="1200" dirty="0">
              <a:solidFill>
                <a:srgbClr val="DC045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F1FEA69C-9727-4B82-9214-FDF4125A78D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91836" y="2317664"/>
            <a:ext cx="2765031" cy="3132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43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97BE74-50CA-45CE-BDEA-E2442C40B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627223" y="2688870"/>
            <a:ext cx="5146769" cy="2161583"/>
          </a:xfrm>
        </p:spPr>
        <p:txBody>
          <a:bodyPr>
            <a:noAutofit/>
          </a:bodyPr>
          <a:lstStyle/>
          <a:p>
            <a:pPr marL="180975" indent="-180975">
              <a:buClr>
                <a:srgbClr val="080808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958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 you like to get to the bottom of the truth?</a:t>
            </a:r>
          </a:p>
          <a:p>
            <a:pPr marL="180975" indent="-180975">
              <a:buClr>
                <a:srgbClr val="080808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958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 you want to ask the tough questions?</a:t>
            </a:r>
          </a:p>
          <a:p>
            <a:pPr marL="180975" indent="-180975">
              <a:buClr>
                <a:srgbClr val="080808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958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 you want to consider all sides of the story fairly?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801E06-9EA5-4D8B-9584-78B42D6B0977}"/>
              </a:ext>
            </a:extLst>
          </p:cNvPr>
          <p:cNvSpPr txBox="1"/>
          <p:nvPr/>
        </p:nvSpPr>
        <p:spPr>
          <a:xfrm>
            <a:off x="6644360" y="2104094"/>
            <a:ext cx="28761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b="1" dirty="0">
                <a:solidFill>
                  <a:srgbClr val="009581"/>
                </a:solidFill>
                <a:latin typeface="Segoe Print" panose="02000600000000000000" pitchFamily="2" charset="0"/>
              </a:rPr>
              <a:t>Myth busters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01674A-224C-4385-AC6D-93F55A4D4E2A}"/>
              </a:ext>
            </a:extLst>
          </p:cNvPr>
          <p:cNvSpPr txBox="1"/>
          <p:nvPr/>
        </p:nvSpPr>
        <p:spPr>
          <a:xfrm>
            <a:off x="806171" y="393932"/>
            <a:ext cx="38042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b="1" dirty="0">
                <a:solidFill>
                  <a:srgbClr val="DC0451"/>
                </a:solidFill>
                <a:latin typeface="Segoe Print" panose="02000600000000000000" pitchFamily="2" charset="0"/>
              </a:rPr>
              <a:t>The specialists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1FD8DE7-97DC-4489-B3FC-C1F2ADAC02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633" y="6022355"/>
            <a:ext cx="2916734" cy="649429"/>
          </a:xfrm>
          <a:prstGeom prst="rect">
            <a:avLst/>
          </a:prstGeom>
        </p:spPr>
      </p:pic>
      <p:pic>
        <p:nvPicPr>
          <p:cNvPr id="8" name="Picture 7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4F52116C-4E40-4679-A3CE-0D627F2B4C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5755396"/>
            <a:ext cx="934705" cy="950204"/>
          </a:xfrm>
          <a:prstGeom prst="rect">
            <a:avLst/>
          </a:prstGeom>
        </p:spPr>
      </p:pic>
      <p:pic>
        <p:nvPicPr>
          <p:cNvPr id="9" name="Picture 8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5FFE842F-F4D9-42D2-BCDE-271021C009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689" y="5781274"/>
            <a:ext cx="1614535" cy="950204"/>
          </a:xfrm>
          <a:prstGeom prst="rect">
            <a:avLst/>
          </a:prstGeom>
        </p:spPr>
      </p:pic>
      <p:pic>
        <p:nvPicPr>
          <p:cNvPr id="10" name="Picture 9" descr="A picture containing text, drawing&#10;&#10;Description automatically generated">
            <a:extLst>
              <a:ext uri="{FF2B5EF4-FFF2-40B4-BE49-F238E27FC236}">
                <a16:creationId xmlns:a16="http://schemas.microsoft.com/office/drawing/2014/main" id="{61A8D7AF-0FC5-4F2E-A38B-6DEEB9C01E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424" y="1341022"/>
            <a:ext cx="3341599" cy="417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988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A5498C5-2B7F-4462-B966-F059F0BCB3EB}"/>
              </a:ext>
            </a:extLst>
          </p:cNvPr>
          <p:cNvSpPr txBox="1"/>
          <p:nvPr/>
        </p:nvSpPr>
        <p:spPr>
          <a:xfrm>
            <a:off x="806171" y="393932"/>
            <a:ext cx="38042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b="1" dirty="0">
                <a:solidFill>
                  <a:srgbClr val="DC0451"/>
                </a:solidFill>
                <a:latin typeface="Segoe Print" panose="02000600000000000000" pitchFamily="2" charset="0"/>
              </a:rPr>
              <a:t>The specialists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4C3B19EC-5B00-4732-A38E-EC9F79A6BA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633" y="6022355"/>
            <a:ext cx="2916734" cy="649429"/>
          </a:xfrm>
          <a:prstGeom prst="rect">
            <a:avLst/>
          </a:prstGeom>
        </p:spPr>
      </p:pic>
      <p:pic>
        <p:nvPicPr>
          <p:cNvPr id="8" name="Picture 7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3A5C3BEB-D70C-4D7B-8768-4F53D3F101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5755396"/>
            <a:ext cx="934705" cy="950204"/>
          </a:xfrm>
          <a:prstGeom prst="rect">
            <a:avLst/>
          </a:prstGeom>
        </p:spPr>
      </p:pic>
      <p:pic>
        <p:nvPicPr>
          <p:cNvPr id="9" name="Picture 8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6EE181D8-8DFB-4EDE-BFE7-B6CE9ABCA9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689" y="5781274"/>
            <a:ext cx="1614535" cy="950204"/>
          </a:xfrm>
          <a:prstGeom prst="rect">
            <a:avLst/>
          </a:prstGeom>
        </p:spPr>
      </p:pic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F613181-D1F9-48C0-BAF2-A61523F1D3B6}"/>
              </a:ext>
            </a:extLst>
          </p:cNvPr>
          <p:cNvSpPr txBox="1">
            <a:spLocks/>
          </p:cNvSpPr>
          <p:nvPr/>
        </p:nvSpPr>
        <p:spPr>
          <a:xfrm>
            <a:off x="6627223" y="2688870"/>
            <a:ext cx="5146769" cy="21615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rgbClr val="54267E"/>
                </a:solidFill>
                <a:latin typeface="FS Lola Bold" panose="020B06000503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rgbClr val="54267E"/>
                </a:solidFill>
                <a:latin typeface="FS Lola Bold" panose="020B06000503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rgbClr val="54267E"/>
                </a:solidFill>
                <a:latin typeface="FS Lola Bold" panose="020B06000503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rgbClr val="54267E"/>
                </a:solidFill>
                <a:latin typeface="FS Lola Bold" panose="020B06000503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rgbClr val="54267E"/>
                </a:solidFill>
                <a:latin typeface="FS Lola Bold" panose="020B06000503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-180975">
              <a:buClr>
                <a:srgbClr val="080808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5AA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 you like to know how the environment we live in affects us?</a:t>
            </a:r>
          </a:p>
          <a:p>
            <a:pPr marL="180975" indent="-180975">
              <a:buClr>
                <a:srgbClr val="080808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5AA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 you want to change the world we live in?</a:t>
            </a:r>
          </a:p>
          <a:p>
            <a:pPr marL="180975" indent="-180975">
              <a:buClr>
                <a:srgbClr val="080808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5AA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 you want to create smart solutions to problems through design?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3A9F528-C735-4759-8E11-643FD0B963D3}"/>
              </a:ext>
            </a:extLst>
          </p:cNvPr>
          <p:cNvSpPr txBox="1"/>
          <p:nvPr/>
        </p:nvSpPr>
        <p:spPr>
          <a:xfrm>
            <a:off x="6644360" y="2104094"/>
            <a:ext cx="29386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b="1" dirty="0">
                <a:solidFill>
                  <a:srgbClr val="005AAD"/>
                </a:solidFill>
                <a:latin typeface="Segoe Print" panose="02000600000000000000" pitchFamily="2" charset="0"/>
              </a:rPr>
              <a:t>Urban design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9E37CCB-F566-4D51-9510-EC5B0E2F13D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43740" y="1341022"/>
            <a:ext cx="2786967" cy="417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760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92C478-4961-4AE5-8D35-3CAF76E0A133}"/>
              </a:ext>
            </a:extLst>
          </p:cNvPr>
          <p:cNvSpPr txBox="1">
            <a:spLocks/>
          </p:cNvSpPr>
          <p:nvPr/>
        </p:nvSpPr>
        <p:spPr>
          <a:xfrm>
            <a:off x="829430" y="2688870"/>
            <a:ext cx="5104431" cy="21615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rgbClr val="54267E"/>
                </a:solidFill>
                <a:latin typeface="FS Lola Bold" panose="020B06000503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rgbClr val="54267E"/>
                </a:solidFill>
                <a:latin typeface="FS Lola Bold" panose="020B06000503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rgbClr val="54267E"/>
                </a:solidFill>
                <a:latin typeface="FS Lola Bold" panose="020B06000503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rgbClr val="54267E"/>
                </a:solidFill>
                <a:latin typeface="FS Lola Bold" panose="020B06000503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rgbClr val="54267E"/>
                </a:solidFill>
                <a:latin typeface="FS Lola Bold" panose="020B06000503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-180975">
              <a:buClr>
                <a:srgbClr val="080808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 you like to find the story in the data?</a:t>
            </a:r>
          </a:p>
          <a:p>
            <a:pPr marL="180975" indent="-180975">
              <a:buClr>
                <a:srgbClr val="080808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 you want to research and analyse the evidence?</a:t>
            </a:r>
          </a:p>
          <a:p>
            <a:pPr marL="180975" indent="-180975">
              <a:buClr>
                <a:srgbClr val="080808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 you want to create solutions based on facts?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1F6368-C0CC-4941-A820-5E81DD4E7213}"/>
              </a:ext>
            </a:extLst>
          </p:cNvPr>
          <p:cNvSpPr txBox="1"/>
          <p:nvPr/>
        </p:nvSpPr>
        <p:spPr>
          <a:xfrm>
            <a:off x="818314" y="2104094"/>
            <a:ext cx="286007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b="1" dirty="0">
                <a:solidFill>
                  <a:srgbClr val="000000"/>
                </a:solidFill>
                <a:latin typeface="Segoe Print" panose="02000600000000000000" pitchFamily="2" charset="0"/>
              </a:rPr>
              <a:t>Data doctors</a:t>
            </a:r>
          </a:p>
          <a:p>
            <a:endParaRPr lang="en-AU" sz="3200" b="1" dirty="0">
              <a:solidFill>
                <a:srgbClr val="000000"/>
              </a:solidFill>
              <a:latin typeface="Segoe Print" panose="020006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84AC2F-EBB4-45C5-8AB0-E0199A52FB3C}"/>
              </a:ext>
            </a:extLst>
          </p:cNvPr>
          <p:cNvSpPr txBox="1"/>
          <p:nvPr/>
        </p:nvSpPr>
        <p:spPr>
          <a:xfrm>
            <a:off x="806171" y="393932"/>
            <a:ext cx="38042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b="1" dirty="0">
                <a:solidFill>
                  <a:srgbClr val="DC0451"/>
                </a:solidFill>
                <a:latin typeface="Segoe Print" panose="02000600000000000000" pitchFamily="2" charset="0"/>
              </a:rPr>
              <a:t>The specialists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F1130B1B-0612-4262-A578-E9D28FD3E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633" y="6022355"/>
            <a:ext cx="2916734" cy="649429"/>
          </a:xfrm>
          <a:prstGeom prst="rect">
            <a:avLst/>
          </a:prstGeom>
        </p:spPr>
      </p:pic>
      <p:pic>
        <p:nvPicPr>
          <p:cNvPr id="8" name="Picture 7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3500A9A1-4707-4C35-A9B8-763324C25D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5755396"/>
            <a:ext cx="934705" cy="950204"/>
          </a:xfrm>
          <a:prstGeom prst="rect">
            <a:avLst/>
          </a:prstGeom>
        </p:spPr>
      </p:pic>
      <p:pic>
        <p:nvPicPr>
          <p:cNvPr id="9" name="Picture 8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92EBB608-5BE6-4C0A-810F-31094B3D26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689" y="5781274"/>
            <a:ext cx="1614535" cy="9502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55AB7FC-A3E9-44CA-B7AF-6128B901C0E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66845" y="1286872"/>
            <a:ext cx="3190660" cy="4074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469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8A0537A-9279-4A34-A1CB-21C8BF766464}"/>
              </a:ext>
            </a:extLst>
          </p:cNvPr>
          <p:cNvSpPr/>
          <p:nvPr/>
        </p:nvSpPr>
        <p:spPr>
          <a:xfrm rot="5400000">
            <a:off x="3763757" y="3427618"/>
            <a:ext cx="2333624" cy="2336388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FB8C4F0-C00A-424E-8A75-AC77B8DD2C87}"/>
              </a:ext>
            </a:extLst>
          </p:cNvPr>
          <p:cNvSpPr txBox="1">
            <a:spLocks/>
          </p:cNvSpPr>
          <p:nvPr/>
        </p:nvSpPr>
        <p:spPr>
          <a:xfrm>
            <a:off x="829430" y="2688870"/>
            <a:ext cx="7208581" cy="21615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rgbClr val="54267E"/>
                </a:solidFill>
                <a:latin typeface="FS Lola Bold" panose="020B06000503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rgbClr val="54267E"/>
                </a:solidFill>
                <a:latin typeface="FS Lola Bold" panose="020B06000503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rgbClr val="54267E"/>
                </a:solidFill>
                <a:latin typeface="FS Lola Bold" panose="020B06000503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rgbClr val="54267E"/>
                </a:solidFill>
                <a:latin typeface="FS Lola Bold" panose="020B06000503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rgbClr val="54267E"/>
                </a:solidFill>
                <a:latin typeface="FS Lola Bold" panose="020B06000503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-180975">
              <a:buClr>
                <a:srgbClr val="080808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DC045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 you like to understand what makes us human?</a:t>
            </a:r>
          </a:p>
          <a:p>
            <a:pPr marL="180975" indent="-180975">
              <a:buClr>
                <a:srgbClr val="080808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DC045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 you want to explore the similarities and differences between us?</a:t>
            </a:r>
          </a:p>
          <a:p>
            <a:pPr marL="180975" indent="-180975">
              <a:buClr>
                <a:srgbClr val="080808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DC045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 you want to use the features of people and populations to uncover solutions?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705D83-E5E1-443D-A5F8-1C8EEC881DAF}"/>
              </a:ext>
            </a:extLst>
          </p:cNvPr>
          <p:cNvSpPr txBox="1"/>
          <p:nvPr/>
        </p:nvSpPr>
        <p:spPr>
          <a:xfrm>
            <a:off x="818314" y="2104094"/>
            <a:ext cx="289534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b="1">
                <a:solidFill>
                  <a:srgbClr val="DC0451"/>
                </a:solidFill>
                <a:latin typeface="Segoe Print" panose="02000600000000000000" pitchFamily="2" charset="0"/>
              </a:rPr>
              <a:t>Demographic</a:t>
            </a:r>
            <a:endParaRPr lang="en-AU" sz="3200" b="1" dirty="0">
              <a:solidFill>
                <a:srgbClr val="DC0451"/>
              </a:solidFill>
              <a:latin typeface="Segoe Print" panose="02000600000000000000" pitchFamily="2" charset="0"/>
            </a:endParaRPr>
          </a:p>
          <a:p>
            <a:endParaRPr lang="en-AU" sz="3200" b="1" dirty="0">
              <a:solidFill>
                <a:srgbClr val="DC0451"/>
              </a:solidFill>
              <a:latin typeface="Segoe Print" panose="020006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F5DB45-2996-44EB-9017-BA5593990783}"/>
              </a:ext>
            </a:extLst>
          </p:cNvPr>
          <p:cNvSpPr txBox="1"/>
          <p:nvPr/>
        </p:nvSpPr>
        <p:spPr>
          <a:xfrm>
            <a:off x="806171" y="393932"/>
            <a:ext cx="38042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b="1" dirty="0">
                <a:solidFill>
                  <a:srgbClr val="DC0451"/>
                </a:solidFill>
                <a:latin typeface="Segoe Print" panose="02000600000000000000" pitchFamily="2" charset="0"/>
              </a:rPr>
              <a:t>The specialists</a:t>
            </a: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C149E1-950C-4E28-B097-8333935B24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633" y="6022355"/>
            <a:ext cx="2916734" cy="649429"/>
          </a:xfrm>
          <a:prstGeom prst="rect">
            <a:avLst/>
          </a:prstGeom>
        </p:spPr>
      </p:pic>
      <p:pic>
        <p:nvPicPr>
          <p:cNvPr id="9" name="Picture 8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2E9DEE69-8DC6-40D4-BF7C-C0C8B4FAD7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5755396"/>
            <a:ext cx="934705" cy="950204"/>
          </a:xfrm>
          <a:prstGeom prst="rect">
            <a:avLst/>
          </a:prstGeom>
        </p:spPr>
      </p:pic>
      <p:pic>
        <p:nvPicPr>
          <p:cNvPr id="12" name="Picture 11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3E6FFDDB-B997-4A89-AC0F-5BBABAF323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689" y="5781274"/>
            <a:ext cx="1614535" cy="95020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B49A22D-8183-4204-9E16-22CF6F168C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72251" y="1371707"/>
            <a:ext cx="3443934" cy="390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854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9C559C6-6837-45BE-8568-BC3A3DB052C0}"/>
              </a:ext>
            </a:extLst>
          </p:cNvPr>
          <p:cNvSpPr txBox="1"/>
          <p:nvPr/>
        </p:nvSpPr>
        <p:spPr>
          <a:xfrm>
            <a:off x="940051" y="3340709"/>
            <a:ext cx="752962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b="1" dirty="0">
                <a:solidFill>
                  <a:srgbClr val="DC0451"/>
                </a:solidFill>
                <a:latin typeface="Segoe Print" panose="02000600000000000000" pitchFamily="2" charset="0"/>
              </a:rPr>
              <a:t>Coming together is a beginning.</a:t>
            </a:r>
          </a:p>
          <a:p>
            <a:r>
              <a:rPr lang="en-AU" sz="3200" b="1" dirty="0">
                <a:solidFill>
                  <a:srgbClr val="DC0451"/>
                </a:solidFill>
                <a:latin typeface="Segoe Print" panose="02000600000000000000" pitchFamily="2" charset="0"/>
              </a:rPr>
              <a:t>Keeping together is progress.</a:t>
            </a:r>
          </a:p>
          <a:p>
            <a:r>
              <a:rPr lang="en-AU" sz="3200" b="1" dirty="0">
                <a:solidFill>
                  <a:srgbClr val="DC0451"/>
                </a:solidFill>
                <a:latin typeface="Segoe Print" panose="02000600000000000000" pitchFamily="2" charset="0"/>
              </a:rPr>
              <a:t>Working together is success. </a:t>
            </a:r>
            <a:r>
              <a:rPr lang="en-AU" sz="1600" b="1" dirty="0">
                <a:solidFill>
                  <a:srgbClr val="DC0451"/>
                </a:solidFill>
                <a:latin typeface="Segoe Print" panose="02000600000000000000" pitchFamily="2" charset="0"/>
              </a:rPr>
              <a:t>– Henry Ford</a:t>
            </a:r>
            <a:endParaRPr lang="en-AU" sz="3200" b="1" dirty="0">
              <a:solidFill>
                <a:srgbClr val="DC0451"/>
              </a:solidFill>
              <a:latin typeface="Segoe Print" panose="02000600000000000000" pitchFamily="2" charset="0"/>
            </a:endParaRPr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78A66D11-6373-45E0-ABDA-BD9EC7BB9A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633" y="6022355"/>
            <a:ext cx="2916734" cy="649429"/>
          </a:xfrm>
          <a:prstGeom prst="rect">
            <a:avLst/>
          </a:prstGeom>
        </p:spPr>
      </p:pic>
      <p:pic>
        <p:nvPicPr>
          <p:cNvPr id="7" name="Picture 6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C777D18C-3EE6-4AA2-84B5-C51A0E389E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5755396"/>
            <a:ext cx="934705" cy="950204"/>
          </a:xfrm>
          <a:prstGeom prst="rect">
            <a:avLst/>
          </a:prstGeom>
        </p:spPr>
      </p:pic>
      <p:pic>
        <p:nvPicPr>
          <p:cNvPr id="8" name="Picture 7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EE37BF08-8E49-48CE-B6AE-E13283A569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689" y="5781274"/>
            <a:ext cx="1614535" cy="950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287387"/>
      </p:ext>
    </p:extLst>
  </p:cSld>
  <p:clrMapOvr>
    <a:masterClrMapping/>
  </p:clrMapOvr>
</p:sld>
</file>

<file path=ppt/theme/theme1.xml><?xml version="1.0" encoding="utf-8"?>
<a:theme xmlns:a="http://schemas.openxmlformats.org/drawingml/2006/main" name="CINSW Theme">
  <a:themeElements>
    <a:clrScheme name="CINSW Colour Theme">
      <a:dk1>
        <a:srgbClr val="6B60AA"/>
      </a:dk1>
      <a:lt1>
        <a:srgbClr val="FFFFFF"/>
      </a:lt1>
      <a:dk2>
        <a:srgbClr val="E3173E"/>
      </a:dk2>
      <a:lt2>
        <a:srgbClr val="0070B9"/>
      </a:lt2>
      <a:accent1>
        <a:srgbClr val="1FA74A"/>
      </a:accent1>
      <a:accent2>
        <a:srgbClr val="EE3470"/>
      </a:accent2>
      <a:accent3>
        <a:srgbClr val="F58220"/>
      </a:accent3>
      <a:accent4>
        <a:srgbClr val="FFD126"/>
      </a:accent4>
      <a:accent5>
        <a:srgbClr val="679CCD"/>
      </a:accent5>
      <a:accent6>
        <a:srgbClr val="8BD3DC"/>
      </a:accent6>
      <a:hlink>
        <a:srgbClr val="080808"/>
      </a:hlink>
      <a:folHlink>
        <a:srgbClr val="FFFFFF"/>
      </a:folHlink>
    </a:clrScheme>
    <a:fontScheme name="CCINSW Font Theme">
      <a:majorFont>
        <a:latin typeface="Guthen Bloots Basic"/>
        <a:ea typeface=""/>
        <a:cs typeface=""/>
      </a:majorFont>
      <a:minorFont>
        <a:latin typeface="FS Lola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NSW BASIC TEMPLATE" id="{A34C8A6A-9AF2-475A-89A1-48B7073AE77B}" vid="{290648F9-B231-466C-BADB-F02E344348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CINSW BASIC TEMPLATE</Template>
  <TotalTime>1009</TotalTime>
  <Words>245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FS Lola Bold</vt:lpstr>
      <vt:lpstr>Guthen Bloots Basic</vt:lpstr>
      <vt:lpstr>Segoe Print</vt:lpstr>
      <vt:lpstr>Verdana</vt:lpstr>
      <vt:lpstr>CINSW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Campaign for Shade</dc:title>
  <cp:lastModifiedBy>Chris Turner</cp:lastModifiedBy>
  <cp:revision>68</cp:revision>
  <dcterms:created xsi:type="dcterms:W3CDTF">2019-11-07T04:56:07Z</dcterms:created>
  <dcterms:modified xsi:type="dcterms:W3CDTF">2020-08-20T05:30:14Z</dcterms:modified>
</cp:coreProperties>
</file>