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7"/>
  </p:notesMasterIdLst>
  <p:handoutMasterIdLst>
    <p:handoutMasterId r:id="rId28"/>
  </p:handoutMasterIdLst>
  <p:sldIdLst>
    <p:sldId id="266" r:id="rId2"/>
    <p:sldId id="256" r:id="rId3"/>
    <p:sldId id="318" r:id="rId4"/>
    <p:sldId id="319" r:id="rId5"/>
    <p:sldId id="297" r:id="rId6"/>
    <p:sldId id="332" r:id="rId7"/>
    <p:sldId id="288" r:id="rId8"/>
    <p:sldId id="324" r:id="rId9"/>
    <p:sldId id="287" r:id="rId10"/>
    <p:sldId id="325" r:id="rId11"/>
    <p:sldId id="328" r:id="rId12"/>
    <p:sldId id="322" r:id="rId13"/>
    <p:sldId id="327" r:id="rId14"/>
    <p:sldId id="323" r:id="rId15"/>
    <p:sldId id="299" r:id="rId16"/>
    <p:sldId id="308" r:id="rId17"/>
    <p:sldId id="296" r:id="rId18"/>
    <p:sldId id="294" r:id="rId19"/>
    <p:sldId id="329" r:id="rId20"/>
    <p:sldId id="316" r:id="rId21"/>
    <p:sldId id="331" r:id="rId22"/>
    <p:sldId id="290" r:id="rId23"/>
    <p:sldId id="314" r:id="rId24"/>
    <p:sldId id="333" r:id="rId25"/>
    <p:sldId id="306" r:id="rId26"/>
  </p:sldIdLst>
  <p:sldSz cx="12192000" cy="6858000"/>
  <p:notesSz cx="6858000" cy="9144000"/>
  <p:embeddedFontLst>
    <p:embeddedFont>
      <p:font typeface="Public Sans" pitchFamily="2" charset="0"/>
      <p:regular r:id="rId29"/>
      <p:bold r:id="rId30"/>
      <p:italic r:id="rId31"/>
      <p:boldItalic r:id="rId32"/>
    </p:embeddedFont>
    <p:embeddedFont>
      <p:font typeface="Public Sans ExtraLight" pitchFamily="2" charset="0"/>
      <p:regular r:id="rId33"/>
      <p:italic r:id="rId34"/>
    </p:embeddedFont>
    <p:embeddedFont>
      <p:font typeface="Public Sans Light" pitchFamily="2" charset="0"/>
      <p:regular r:id="rId35"/>
      <p:italic r:id="rId36"/>
    </p:embeddedFont>
    <p:embeddedFont>
      <p:font typeface="Public Sans SemiBold" pitchFamily="2" charset="0"/>
      <p:bold r:id="rId37"/>
      <p:boldItalic r:id="rId38"/>
    </p:embeddedFont>
    <p:embeddedFont>
      <p:font typeface="Roboto" panose="02000000000000000000" pitchFamily="2"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E96D27-8589-0BB0-0655-AB9E474E58E5}" name="Corinne Avery (Cancer Institute NSW)" initials="CA(IN" userId="S::Corinne.Avery@health.nsw.gov.au::f50d702e-4950-4288-a9eb-0cec5f6094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441170"/>
    <a:srgbClr val="E6E1FD"/>
    <a:srgbClr val="22272B"/>
    <a:srgbClr val="8055F1"/>
    <a:srgbClr val="EBEBEB"/>
    <a:srgbClr val="27222B"/>
    <a:srgbClr val="FFB800"/>
    <a:srgbClr val="CBEDFD"/>
    <a:srgbClr val="002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60" autoAdjust="0"/>
    <p:restoredTop sz="84046" autoAdjust="0"/>
  </p:normalViewPr>
  <p:slideViewPr>
    <p:cSldViewPr snapToGrid="0">
      <p:cViewPr varScale="1">
        <p:scale>
          <a:sx n="51" d="100"/>
          <a:sy n="51" d="100"/>
        </p:scale>
        <p:origin x="24"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71AF89-7E2F-4AF9-9F7C-841422E876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511111EA-29CB-4434-AFB9-81CA37E48D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C7CC7-63D3-4D12-A596-31AC12125904}" type="datetimeFigureOut">
              <a:rPr lang="en-AU" smtClean="0"/>
              <a:t>16/05/2025</a:t>
            </a:fld>
            <a:endParaRPr lang="en-AU" dirty="0"/>
          </a:p>
        </p:txBody>
      </p:sp>
      <p:sp>
        <p:nvSpPr>
          <p:cNvPr id="4" name="Footer Placeholder 3">
            <a:extLst>
              <a:ext uri="{FF2B5EF4-FFF2-40B4-BE49-F238E27FC236}">
                <a16:creationId xmlns:a16="http://schemas.microsoft.com/office/drawing/2014/main" id="{02651484-41C1-403B-BD69-49BCCA023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1912615E-899D-4D3B-A4D6-5A60411F95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A291C-AEA0-4468-9AED-A767F28BCE02}" type="slidenum">
              <a:rPr lang="en-AU" smtClean="0"/>
              <a:t>‹#›</a:t>
            </a:fld>
            <a:endParaRPr lang="en-AU" dirty="0"/>
          </a:p>
        </p:txBody>
      </p:sp>
    </p:spTree>
    <p:extLst>
      <p:ext uri="{BB962C8B-B14F-4D97-AF65-F5344CB8AC3E}">
        <p14:creationId xmlns:p14="http://schemas.microsoft.com/office/powerpoint/2010/main" val="675903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286E0-AF71-4DA5-996E-2BF6DC2A98E1}" type="datetimeFigureOut">
              <a:rPr lang="en-AU" smtClean="0"/>
              <a:t>16/05/2025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89DA0-37E3-4227-B6BF-675BF4BAB7CD}" type="slidenum">
              <a:rPr lang="en-AU" smtClean="0"/>
              <a:t>‹#›</a:t>
            </a:fld>
            <a:endParaRPr lang="en-AU" dirty="0"/>
          </a:p>
        </p:txBody>
      </p:sp>
    </p:spTree>
    <p:extLst>
      <p:ext uri="{BB962C8B-B14F-4D97-AF65-F5344CB8AC3E}">
        <p14:creationId xmlns:p14="http://schemas.microsoft.com/office/powerpoint/2010/main" val="190594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cer.nsw.gov.au/prevention-and-screening/screening-and-early-detection/cervical-screening/cervical-screening-for-health-professionals/the-national-cervical-screening-program#early-intercourse-or-abu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a:t>
            </a:fld>
            <a:endParaRPr lang="en-AU" dirty="0"/>
          </a:p>
        </p:txBody>
      </p:sp>
    </p:spTree>
    <p:extLst>
      <p:ext uri="{BB962C8B-B14F-4D97-AF65-F5344CB8AC3E}">
        <p14:creationId xmlns:p14="http://schemas.microsoft.com/office/powerpoint/2010/main" val="2085647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b="0" dirty="0"/>
              <a:t>Link to the detailed Cervical Screening Pathway (Clinician-collected or self-collected) : https://www.cancer.org.au/assets/pdf/flowchart-6-4-cervical-screening-pathway-for-primary-oncogenic-hpv-screening-hpv-tests-on-clinician-collected-or-self-collected-samples-hpv-not-16-18-detected#_ga=2.132435661.236269599.1692580834-999595616.1664253156 </a:t>
            </a:r>
          </a:p>
          <a:p>
            <a:pPr marL="0" indent="0">
              <a:buNone/>
            </a:pPr>
            <a:endParaRPr lang="en-AU" sz="1200" b="0" dirty="0"/>
          </a:p>
          <a:p>
            <a:pPr marL="0" indent="0">
              <a:buNone/>
            </a:pPr>
            <a:r>
              <a:rPr lang="en-AU" sz="1200" b="0" dirty="0"/>
              <a:t>Screening pathways – 3 risk levels</a:t>
            </a:r>
          </a:p>
          <a:p>
            <a:pPr marL="0" indent="0">
              <a:buNone/>
            </a:pPr>
            <a:r>
              <a:rPr lang="en-AU" sz="1200" b="0" dirty="0"/>
              <a:t>If no HPV detected - </a:t>
            </a:r>
            <a:r>
              <a:rPr lang="en-AU" sz="1200" b="0" dirty="0">
                <a:solidFill>
                  <a:srgbClr val="00B050"/>
                </a:solidFill>
              </a:rPr>
              <a:t>Rescreen in five years (Low risk)</a:t>
            </a:r>
          </a:p>
          <a:p>
            <a:pPr marL="0" indent="0">
              <a:buNone/>
            </a:pPr>
            <a:r>
              <a:rPr lang="en-AU" sz="1200" b="0" dirty="0"/>
              <a:t>If HPV 16 and/or 18 detected - </a:t>
            </a:r>
            <a:r>
              <a:rPr lang="en-AU" sz="1200" b="0" dirty="0">
                <a:solidFill>
                  <a:srgbClr val="FF0000"/>
                </a:solidFill>
              </a:rPr>
              <a:t>Refer for colposcopy (Higher risk)</a:t>
            </a:r>
          </a:p>
          <a:p>
            <a:pPr marL="0" indent="0">
              <a:buNone/>
            </a:pPr>
            <a:r>
              <a:rPr lang="en-AU" sz="1200" b="0" dirty="0"/>
              <a:t>If HPV not 16/18 detected*, management depends on cytology:</a:t>
            </a:r>
          </a:p>
          <a:p>
            <a:r>
              <a:rPr lang="en-AU" sz="1200" b="0" dirty="0">
                <a:solidFill>
                  <a:srgbClr val="FFB800"/>
                </a:solidFill>
              </a:rPr>
              <a:t> - If not 16/18 and cytology is negative or low-grade – rescreen in 12 months to check infection has cleared (Intermediate risk)</a:t>
            </a:r>
          </a:p>
          <a:p>
            <a:r>
              <a:rPr lang="en-AU" sz="1200" b="0" dirty="0">
                <a:solidFill>
                  <a:srgbClr val="FF0000"/>
                </a:solidFill>
              </a:rPr>
              <a:t> - If not 16/18 and cytology is high grade – refer for colposcopy (Higher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The pathology report will show the results, the risk level and the management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Low-grade cytology is: either </a:t>
            </a:r>
            <a:r>
              <a:rPr lang="en-US" sz="1200" dirty="0">
                <a:effectLst/>
                <a:latin typeface="Arial" panose="020B0604020202020204" pitchFamily="34" charset="0"/>
                <a:ea typeface="Times New Roman" panose="02020603050405020304" pitchFamily="18" charset="0"/>
              </a:rPr>
              <a:t>no cervical abnormalities, or </a:t>
            </a:r>
            <a:r>
              <a:rPr lang="en-US" sz="1200" dirty="0">
                <a:effectLst/>
                <a:latin typeface="Calibri" panose="020F0502020204030204" pitchFamily="34" charset="0"/>
                <a:ea typeface="Calibri" panose="020F0502020204030204" pitchFamily="34" charset="0"/>
              </a:rPr>
              <a:t>low-grade squamous intraepithelial lesion (LSIL or possible LSIL)</a:t>
            </a:r>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High-grade cytology is: </a:t>
            </a:r>
            <a:r>
              <a:rPr lang="en-US" sz="1200" dirty="0">
                <a:effectLst/>
                <a:latin typeface="Calibri" panose="020F0502020204030204" pitchFamily="34" charset="0"/>
                <a:ea typeface="Calibri" panose="020F0502020204030204" pitchFamily="34" charset="0"/>
              </a:rPr>
              <a:t>high-grade squamous intraepithelial lesion (HSIL or possible HSIL) and/or any glandular abnormality</a:t>
            </a:r>
          </a:p>
          <a:p>
            <a:endParaRPr lang="en-AU" dirty="0"/>
          </a:p>
          <a:p>
            <a:r>
              <a:rPr lang="en-AU" dirty="0"/>
              <a:t>*If the person has self-collected their sample and their result is HPV not 16/18, they will need to return for a clinician collected sample from the cervix to determine management. Less than 1 in 10 women will have a result of not 16/18.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If unsatisfactory result (</a:t>
            </a:r>
            <a:r>
              <a:rPr lang="en-AU" sz="1200" b="0" baseline="0" dirty="0"/>
              <a:t>HPV or cytology) – repeat after 6 weeks</a:t>
            </a:r>
          </a:p>
          <a:p>
            <a:endParaRPr lang="en-AU" dirty="0"/>
          </a:p>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11</a:t>
            </a:fld>
            <a:endParaRPr lang="en-AU" dirty="0"/>
          </a:p>
        </p:txBody>
      </p:sp>
    </p:spTree>
    <p:extLst>
      <p:ext uri="{BB962C8B-B14F-4D97-AF65-F5344CB8AC3E}">
        <p14:creationId xmlns:p14="http://schemas.microsoft.com/office/powerpoint/2010/main" val="374095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information that would be provided in a pathology report – in this example is from a clinician collected sample, the risk category result is low risk (which is the result most women can expect to receive), with the </a:t>
            </a:r>
            <a:r>
              <a:rPr lang="en-AU" b="1" dirty="0"/>
              <a:t>recommendation to rescreen in five years. </a:t>
            </a:r>
          </a:p>
          <a:p>
            <a:endParaRPr lang="en-AU" dirty="0"/>
          </a:p>
          <a:p>
            <a:r>
              <a:rPr lang="en-AU" dirty="0"/>
              <a:t>See </a:t>
            </a:r>
            <a:r>
              <a:rPr lang="en-AU" b="1" dirty="0"/>
              <a:t>Supplement: Sample reports  </a:t>
            </a:r>
            <a:r>
              <a:rPr lang="en-AU" dirty="0"/>
              <a:t>in Chapter 3 of the Guidelines for more examples</a:t>
            </a:r>
          </a:p>
          <a:p>
            <a:r>
              <a:rPr lang="en-AU" dirty="0"/>
              <a:t>https://www.cancer.org.au/clinical-guidelines/cervical-cancer/cervical-cancer-screening/terminology/sample-cervical-screening-reports</a:t>
            </a:r>
          </a:p>
        </p:txBody>
      </p:sp>
      <p:sp>
        <p:nvSpPr>
          <p:cNvPr id="4" name="Slide Number Placeholder 3"/>
          <p:cNvSpPr>
            <a:spLocks noGrp="1"/>
          </p:cNvSpPr>
          <p:nvPr>
            <p:ph type="sldNum" sz="quarter" idx="5"/>
          </p:nvPr>
        </p:nvSpPr>
        <p:spPr/>
        <p:txBody>
          <a:bodyPr/>
          <a:lstStyle/>
          <a:p>
            <a:fld id="{B1189DA0-37E3-4227-B6BF-675BF4BAB7CD}" type="slidenum">
              <a:rPr lang="en-AU" smtClean="0"/>
              <a:t>12</a:t>
            </a:fld>
            <a:endParaRPr lang="en-AU" dirty="0"/>
          </a:p>
        </p:txBody>
      </p:sp>
    </p:spTree>
    <p:extLst>
      <p:ext uri="{BB962C8B-B14F-4D97-AF65-F5344CB8AC3E}">
        <p14:creationId xmlns:p14="http://schemas.microsoft.com/office/powerpoint/2010/main" val="227525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of information that would be provided in a pathology report – in this example is from a clinician collected sample, risk category is Intermediate risk, HPV (not 16/18) is detected, with the recommendation to </a:t>
            </a:r>
            <a:r>
              <a:rPr lang="en-AU" b="1" dirty="0"/>
              <a:t>repeat the test in 12 months.</a:t>
            </a:r>
          </a:p>
          <a:p>
            <a:endParaRPr lang="en-AU" dirty="0"/>
          </a:p>
          <a:p>
            <a:r>
              <a:rPr lang="en-AU" dirty="0"/>
              <a:t>See </a:t>
            </a:r>
            <a:r>
              <a:rPr lang="en-AU" b="1" dirty="0"/>
              <a:t>Supplement: Sample reports  </a:t>
            </a:r>
            <a:r>
              <a:rPr lang="en-AU" dirty="0"/>
              <a:t>in Chapter 3 of the Guidelines for more examples</a:t>
            </a:r>
          </a:p>
          <a:p>
            <a:r>
              <a:rPr lang="en-AU" dirty="0"/>
              <a:t>https://www.cancer.org.au/clinical-guidelines/cervical-cancer/cervical-cancer-screening/terminology/sample-cervical-screening-reports</a:t>
            </a:r>
          </a:p>
        </p:txBody>
      </p:sp>
      <p:sp>
        <p:nvSpPr>
          <p:cNvPr id="4" name="Slide Number Placeholder 3"/>
          <p:cNvSpPr>
            <a:spLocks noGrp="1"/>
          </p:cNvSpPr>
          <p:nvPr>
            <p:ph type="sldNum" sz="quarter" idx="5"/>
          </p:nvPr>
        </p:nvSpPr>
        <p:spPr/>
        <p:txBody>
          <a:bodyPr/>
          <a:lstStyle/>
          <a:p>
            <a:fld id="{B1189DA0-37E3-4227-B6BF-675BF4BAB7CD}" type="slidenum">
              <a:rPr lang="en-AU" smtClean="0"/>
              <a:t>13</a:t>
            </a:fld>
            <a:endParaRPr lang="en-AU" dirty="0"/>
          </a:p>
        </p:txBody>
      </p:sp>
    </p:spTree>
    <p:extLst>
      <p:ext uri="{BB962C8B-B14F-4D97-AF65-F5344CB8AC3E}">
        <p14:creationId xmlns:p14="http://schemas.microsoft.com/office/powerpoint/2010/main" val="3954540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is an example of information that would be provided in a pathology report – in this example is from a </a:t>
            </a:r>
            <a:r>
              <a:rPr lang="en-AU" b="1" dirty="0"/>
              <a:t>self-collected sample</a:t>
            </a:r>
            <a:r>
              <a:rPr lang="en-AU" dirty="0"/>
              <a:t>, the risk category result is Higher risk, HPV 16 is detected, with the </a:t>
            </a:r>
            <a:r>
              <a:rPr lang="en-AU" b="1" dirty="0"/>
              <a:t>recommendation to refer for colposcopy, Cervical sample for LBC can be obtained at the time of colposcopy. </a:t>
            </a:r>
            <a:r>
              <a:rPr lang="en-AU" b="0" dirty="0"/>
              <a:t>*This recommendation is the same for pregnant women. If oncogenic HPV is detected pregnant women should be referred for assessment and not defer until postpartum. </a:t>
            </a: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See </a:t>
            </a:r>
            <a:r>
              <a:rPr lang="en-AU" b="1" dirty="0"/>
              <a:t>Supplement: Sample reports  </a:t>
            </a:r>
            <a:r>
              <a:rPr lang="en-AU" dirty="0"/>
              <a:t>in Chapter 3 of the Guidelines for more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https://www.cancer.org.au/clinical-guidelines/cervical-cancer/cervical-cancer-screening/terminology/sample-cervical-screening-reports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14</a:t>
            </a:fld>
            <a:endParaRPr lang="en-AU" dirty="0"/>
          </a:p>
        </p:txBody>
      </p:sp>
    </p:spTree>
    <p:extLst>
      <p:ext uri="{BB962C8B-B14F-4D97-AF65-F5344CB8AC3E}">
        <p14:creationId xmlns:p14="http://schemas.microsoft.com/office/powerpoint/2010/main" val="261476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Guidelines, there are 13 practice points and recommendations for management of cervical screening in pregnant women – including the above and on the next three slides. See chapter 14 in the Guidelines for comprehensive information (https://www.cancer.org.au/clinical-guidelines/cervical-cancer/cervical-cancer-screening/screening-in-pregnancy) </a:t>
            </a:r>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15</a:t>
            </a:fld>
            <a:endParaRPr lang="en-AU" dirty="0"/>
          </a:p>
        </p:txBody>
      </p:sp>
    </p:spTree>
    <p:extLst>
      <p:ext uri="{BB962C8B-B14F-4D97-AF65-F5344CB8AC3E}">
        <p14:creationId xmlns:p14="http://schemas.microsoft.com/office/powerpoint/2010/main" val="3227648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Pregnant women who return Low risk and Intermediate risk results follow the same management pathway as women in the general population (as per slide 11). This slide includes recommendations for women who are in the Higher risk category following cervical screening.</a:t>
            </a:r>
          </a:p>
          <a:p>
            <a:endParaRPr lang="en-AU" b="0" dirty="0"/>
          </a:p>
          <a:p>
            <a:r>
              <a:rPr lang="en-AU" b="0" dirty="0"/>
              <a:t>Full recommendations are available at: https://www.cancer.org.au/clinical-guidelines/cervical-cancer/cervical-cancer-screening </a:t>
            </a:r>
          </a:p>
          <a:p>
            <a:endParaRPr lang="en-AU" b="0" dirty="0"/>
          </a:p>
        </p:txBody>
      </p:sp>
      <p:sp>
        <p:nvSpPr>
          <p:cNvPr id="4" name="Slide Number Placeholder 3"/>
          <p:cNvSpPr>
            <a:spLocks noGrp="1"/>
          </p:cNvSpPr>
          <p:nvPr>
            <p:ph type="sldNum" sz="quarter" idx="5"/>
          </p:nvPr>
        </p:nvSpPr>
        <p:spPr/>
        <p:txBody>
          <a:bodyPr/>
          <a:lstStyle/>
          <a:p>
            <a:fld id="{B1189DA0-37E3-4227-B6BF-675BF4BAB7CD}" type="slidenum">
              <a:rPr lang="en-AU" smtClean="0"/>
              <a:t>16</a:t>
            </a:fld>
            <a:endParaRPr lang="en-AU" dirty="0"/>
          </a:p>
        </p:txBody>
      </p:sp>
    </p:spTree>
    <p:extLst>
      <p:ext uri="{BB962C8B-B14F-4D97-AF65-F5344CB8AC3E}">
        <p14:creationId xmlns:p14="http://schemas.microsoft.com/office/powerpoint/2010/main" val="1705089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17</a:t>
            </a:fld>
            <a:endParaRPr lang="en-AU" dirty="0"/>
          </a:p>
        </p:txBody>
      </p:sp>
    </p:spTree>
    <p:extLst>
      <p:ext uri="{BB962C8B-B14F-4D97-AF65-F5344CB8AC3E}">
        <p14:creationId xmlns:p14="http://schemas.microsoft.com/office/powerpoint/2010/main" val="28907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18</a:t>
            </a:fld>
            <a:endParaRPr lang="en-AU" dirty="0"/>
          </a:p>
        </p:txBody>
      </p:sp>
    </p:spTree>
    <p:extLst>
      <p:ext uri="{BB962C8B-B14F-4D97-AF65-F5344CB8AC3E}">
        <p14:creationId xmlns:p14="http://schemas.microsoft.com/office/powerpoint/2010/main" val="1338276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19</a:t>
            </a:fld>
            <a:endParaRPr lang="en-AU" dirty="0"/>
          </a:p>
        </p:txBody>
      </p:sp>
    </p:spTree>
    <p:extLst>
      <p:ext uri="{BB962C8B-B14F-4D97-AF65-F5344CB8AC3E}">
        <p14:creationId xmlns:p14="http://schemas.microsoft.com/office/powerpoint/2010/main" val="100718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All women should have a Cervical Screening Test every 5 years, including those who have had the HPV vaccination</a:t>
            </a:r>
          </a:p>
          <a:p>
            <a:pPr marL="342900" indent="-342900">
              <a:buFont typeface="Arial" panose="020B0604020202020204" pitchFamily="34" charset="0"/>
              <a:buChar char="•"/>
            </a:pPr>
            <a:r>
              <a:rPr lang="en-US" dirty="0"/>
              <a:t>There is a </a:t>
            </a:r>
            <a:r>
              <a:rPr lang="en-US" strike="noStrike" baseline="0" dirty="0"/>
              <a:t>1 in10 </a:t>
            </a:r>
            <a:r>
              <a:rPr lang="en-US" dirty="0"/>
              <a:t>chance that HPV will be detected following cervical screening. If the woman has chosen self-collection, and HPV not 16/18 is detected, she will need to return to the clinic for a clinician collected sample from the cervix, </a:t>
            </a:r>
            <a:r>
              <a:rPr lang="en-US" strike="noStrike" dirty="0"/>
              <a:t>to determine management </a:t>
            </a:r>
            <a:r>
              <a:rPr lang="en-US" dirty="0"/>
              <a:t>recommendation </a:t>
            </a:r>
          </a:p>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20</a:t>
            </a:fld>
            <a:endParaRPr lang="en-AU" dirty="0"/>
          </a:p>
        </p:txBody>
      </p:sp>
    </p:spTree>
    <p:extLst>
      <p:ext uri="{BB962C8B-B14F-4D97-AF65-F5344CB8AC3E}">
        <p14:creationId xmlns:p14="http://schemas.microsoft.com/office/powerpoint/2010/main" val="316004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slide provides an overview of the purpose of the presentation, what is covered in the slides, and a reminder that all clinical advice provided is taken from the National Cervical Cancer Screening Clinical Guidelines (available here: https://app.magicapp.org/#/guideline/Eez2Kj)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This presentation has been developed for practitioners working in Antenatal Shared Care programs, including information on:</a:t>
            </a:r>
          </a:p>
          <a:p>
            <a:pPr>
              <a:lnSpc>
                <a:spcPct val="100000"/>
              </a:lnSpc>
              <a:spcBef>
                <a:spcPts val="0"/>
              </a:spcBef>
              <a:spcAft>
                <a:spcPts val="600"/>
              </a:spcAft>
            </a:pPr>
            <a:r>
              <a:rPr lang="en-AU" dirty="0"/>
              <a:t>Cervical screening, HPV and cervical cancer</a:t>
            </a:r>
          </a:p>
          <a:p>
            <a:pPr>
              <a:lnSpc>
                <a:spcPct val="100000"/>
              </a:lnSpc>
              <a:spcBef>
                <a:spcPts val="0"/>
              </a:spcBef>
              <a:spcAft>
                <a:spcPts val="600"/>
              </a:spcAft>
            </a:pPr>
            <a:r>
              <a:rPr lang="en-AU" dirty="0"/>
              <a:t>Self-collection</a:t>
            </a:r>
          </a:p>
          <a:p>
            <a:pPr>
              <a:lnSpc>
                <a:spcPct val="100000"/>
              </a:lnSpc>
              <a:spcBef>
                <a:spcPts val="0"/>
              </a:spcBef>
              <a:spcAft>
                <a:spcPts val="600"/>
              </a:spcAft>
            </a:pPr>
            <a:r>
              <a:rPr lang="en-AU" dirty="0"/>
              <a:t>Results and management </a:t>
            </a:r>
          </a:p>
          <a:p>
            <a:pPr>
              <a:lnSpc>
                <a:spcPct val="100000"/>
              </a:lnSpc>
              <a:spcBef>
                <a:spcPts val="0"/>
              </a:spcBef>
              <a:spcAft>
                <a:spcPts val="600"/>
              </a:spcAft>
            </a:pPr>
            <a:r>
              <a:rPr lang="en-AU" dirty="0"/>
              <a:t>Cervical screening during pregnancy, including example case study </a:t>
            </a:r>
          </a:p>
          <a:p>
            <a:pPr>
              <a:lnSpc>
                <a:spcPct val="100000"/>
              </a:lnSpc>
              <a:spcBef>
                <a:spcPts val="0"/>
              </a:spcBef>
              <a:spcAft>
                <a:spcPts val="600"/>
              </a:spcAft>
            </a:pPr>
            <a:r>
              <a:rPr lang="en-AU" dirty="0"/>
              <a:t>National Cervical Screening Register</a:t>
            </a:r>
          </a:p>
          <a:p>
            <a:pPr>
              <a:lnSpc>
                <a:spcPct val="100000"/>
              </a:lnSpc>
              <a:spcBef>
                <a:spcPts val="0"/>
              </a:spcBef>
              <a:spcAft>
                <a:spcPts val="600"/>
              </a:spcAft>
            </a:pPr>
            <a:r>
              <a:rPr lang="en-AU" dirty="0"/>
              <a:t>Resources and more information</a:t>
            </a:r>
          </a:p>
          <a:p>
            <a:endParaRPr lang="en-AU" dirty="0"/>
          </a:p>
          <a:p>
            <a:r>
              <a:rPr lang="en-AU" dirty="0"/>
              <a:t>The presenter present the whole presentation including all slides, or alternatively choose the slides that are relevant/most important for the intended audience. For example for those healthcare professionals who are already well aware of the cervical screening program, you may choose to focus on the screening during pregnancy related slides (6,7,14,15,16,17,18,19,20)</a:t>
            </a:r>
          </a:p>
        </p:txBody>
      </p:sp>
      <p:sp>
        <p:nvSpPr>
          <p:cNvPr id="4" name="Slide Number Placeholder 3"/>
          <p:cNvSpPr>
            <a:spLocks noGrp="1"/>
          </p:cNvSpPr>
          <p:nvPr>
            <p:ph type="sldNum" sz="quarter" idx="5"/>
          </p:nvPr>
        </p:nvSpPr>
        <p:spPr/>
        <p:txBody>
          <a:bodyPr/>
          <a:lstStyle/>
          <a:p>
            <a:fld id="{B1189DA0-37E3-4227-B6BF-675BF4BAB7CD}" type="slidenum">
              <a:rPr lang="en-AU" smtClean="0"/>
              <a:t>3</a:t>
            </a:fld>
            <a:endParaRPr lang="en-AU" dirty="0"/>
          </a:p>
        </p:txBody>
      </p:sp>
    </p:spTree>
    <p:extLst>
      <p:ext uri="{BB962C8B-B14F-4D97-AF65-F5344CB8AC3E}">
        <p14:creationId xmlns:p14="http://schemas.microsoft.com/office/powerpoint/2010/main" val="371895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21</a:t>
            </a:fld>
            <a:endParaRPr lang="en-AU" dirty="0"/>
          </a:p>
        </p:txBody>
      </p:sp>
    </p:spTree>
    <p:extLst>
      <p:ext uri="{BB962C8B-B14F-4D97-AF65-F5344CB8AC3E}">
        <p14:creationId xmlns:p14="http://schemas.microsoft.com/office/powerpoint/2010/main" val="1383049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National Cancer Screening Register (NCSR) </a:t>
            </a:r>
            <a:r>
              <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 is a single national database, replaced state/territory Pap test registers in 2017 – data migrated. Also supports the National Bowel Screening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Participant Portal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 - update details, check dates/results (MyGov)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Healthcare Provider Portal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Submit forms, check dates/results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Need PRODA &amp; Medicare Provider Number (or other Number allocated by the Register – State and Territory Access Number/Register Identifier Number), or act as a delegate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Integration with clinical software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E.g. Medical Director, Best Practice, </a:t>
            </a:r>
            <a:r>
              <a:rPr lang="en-GB" sz="1800" u="none" kern="100" dirty="0" err="1">
                <a:solidFill>
                  <a:srgbClr val="0000FF"/>
                </a:solidFill>
                <a:effectLst/>
                <a:latin typeface="Calibri" panose="020F0502020204030204" pitchFamily="34" charset="0"/>
                <a:ea typeface="Calibri" panose="020F0502020204030204" pitchFamily="34" charset="0"/>
                <a:cs typeface="Arial" panose="020B0604020202020204" pitchFamily="34" charset="0"/>
              </a:rPr>
              <a:t>Communicare</a:t>
            </a:r>
            <a:r>
              <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none"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Technical support for NCSR Integration in practice system is also available at the same phone number by calling 1800 627 701. </a:t>
            </a:r>
          </a:p>
          <a:p>
            <a:endParaRPr lang="en-AU" sz="1800" dirty="0"/>
          </a:p>
          <a:p>
            <a:r>
              <a:rPr lang="en-AU" sz="1800" dirty="0"/>
              <a:t>NCSR guides for healthcare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https://www.ncsr.gov.au/information-for-healthcare-providers/healthcare-provider-forms-and-guides/clinical-information-system-registration-guide/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rPr>
              <a:t>https://www.ncsr.gov.au/content/dam/ncsr/quick-start-guides/Quick-Start-Guide-Clinical-Software-Integration.pdf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22</a:t>
            </a:fld>
            <a:endParaRPr lang="en-AU" dirty="0"/>
          </a:p>
        </p:txBody>
      </p:sp>
    </p:spTree>
    <p:extLst>
      <p:ext uri="{BB962C8B-B14F-4D97-AF65-F5344CB8AC3E}">
        <p14:creationId xmlns:p14="http://schemas.microsoft.com/office/powerpoint/2010/main" val="305041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23</a:t>
            </a:fld>
            <a:endParaRPr lang="en-AU" dirty="0"/>
          </a:p>
        </p:txBody>
      </p:sp>
    </p:spTree>
    <p:extLst>
      <p:ext uri="{BB962C8B-B14F-4D97-AF65-F5344CB8AC3E}">
        <p14:creationId xmlns:p14="http://schemas.microsoft.com/office/powerpoint/2010/main" val="2356628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25</a:t>
            </a:fld>
            <a:endParaRPr lang="en-AU" dirty="0"/>
          </a:p>
        </p:txBody>
      </p:sp>
    </p:spTree>
    <p:extLst>
      <p:ext uri="{BB962C8B-B14F-4D97-AF65-F5344CB8AC3E}">
        <p14:creationId xmlns:p14="http://schemas.microsoft.com/office/powerpoint/2010/main" val="344702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slides provides an overview of cervical cancer and the role of the cervical screening program in Australia.</a:t>
            </a:r>
          </a:p>
        </p:txBody>
      </p:sp>
      <p:sp>
        <p:nvSpPr>
          <p:cNvPr id="4" name="Slide Number Placeholder 3"/>
          <p:cNvSpPr>
            <a:spLocks noGrp="1"/>
          </p:cNvSpPr>
          <p:nvPr>
            <p:ph type="sldNum" sz="quarter" idx="5"/>
          </p:nvPr>
        </p:nvSpPr>
        <p:spPr/>
        <p:txBody>
          <a:bodyPr/>
          <a:lstStyle/>
          <a:p>
            <a:fld id="{B1189DA0-37E3-4227-B6BF-675BF4BAB7CD}" type="slidenum">
              <a:rPr lang="en-AU" smtClean="0"/>
              <a:t>4</a:t>
            </a:fld>
            <a:endParaRPr lang="en-AU" dirty="0"/>
          </a:p>
        </p:txBody>
      </p:sp>
    </p:spTree>
    <p:extLst>
      <p:ext uri="{BB962C8B-B14F-4D97-AF65-F5344CB8AC3E}">
        <p14:creationId xmlns:p14="http://schemas.microsoft.com/office/powerpoint/2010/main" val="361499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provides information about the Human Papillomavirus and its role in cervical cancer.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There are </a:t>
            </a:r>
            <a:r>
              <a:rPr lang="en-AU" sz="1200" dirty="0"/>
              <a:t>Over 100 different types, approximately fifteen types are oncogenic including HPV types 16 and 18 which are the most likely to persist and cause around 70% of cervical cancers </a:t>
            </a:r>
          </a:p>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5</a:t>
            </a:fld>
            <a:endParaRPr lang="en-AU" dirty="0"/>
          </a:p>
        </p:txBody>
      </p:sp>
    </p:spTree>
    <p:extLst>
      <p:ext uri="{BB962C8B-B14F-4D97-AF65-F5344CB8AC3E}">
        <p14:creationId xmlns:p14="http://schemas.microsoft.com/office/powerpoint/2010/main" val="147938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Women who have any symptoms suggestive of cervical cancer (abnormal vaginal bleeding, unusual discharge, pain during sex) require diagnostic testing rather than screening, and would require a co-test – different to screening pathway. </a:t>
            </a:r>
          </a:p>
          <a:p>
            <a:endParaRPr lang="en-AU" dirty="0"/>
          </a:p>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6</a:t>
            </a:fld>
            <a:endParaRPr lang="en-AU" dirty="0"/>
          </a:p>
        </p:txBody>
      </p:sp>
    </p:spTree>
    <p:extLst>
      <p:ext uri="{BB962C8B-B14F-4D97-AF65-F5344CB8AC3E}">
        <p14:creationId xmlns:p14="http://schemas.microsoft.com/office/powerpoint/2010/main" val="242356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Video – Cervical screening during pregnancy with Dr Deborah Bateson</a:t>
            </a:r>
            <a:r>
              <a:rPr lang="en-AU" dirty="0"/>
              <a:t>, 2:25. Link: </a:t>
            </a:r>
            <a:r>
              <a:rPr lang="en-AU" u="sng" dirty="0"/>
              <a:t>https://www.youtube.com/watch?v=4anrBwy_Dnc</a:t>
            </a:r>
            <a:r>
              <a:rPr lang="en-AU" dirty="0"/>
              <a:t> </a:t>
            </a:r>
            <a:endParaRPr lang="en-AU" u="sng" dirty="0"/>
          </a:p>
          <a:p>
            <a:r>
              <a:rPr lang="en-AU" b="0" i="1" dirty="0">
                <a:solidFill>
                  <a:srgbClr val="0F0F0F"/>
                </a:solidFill>
                <a:effectLst/>
                <a:latin typeface="Roboto" panose="02000000000000000000" pitchFamily="2" charset="0"/>
              </a:rPr>
              <a:t>The National Cervical Screening Program clinical guidelines recommend cervical screening at any time during pregnancy provided that the correct sampling equipment is used. This includes both options - the clinician-collected sample or a self-collected sample. Health professionals, such as GPs, nurses and midwives, play a crucial role in educating patients about cervical screening and performing Cervical Screening Tests.</a:t>
            </a:r>
          </a:p>
          <a:p>
            <a:endParaRPr lang="en-AU" b="0" i="1" dirty="0">
              <a:solidFill>
                <a:srgbClr val="0F0F0F"/>
              </a:solidFill>
              <a:effectLst/>
              <a:latin typeface="Roboto" panose="02000000000000000000" pitchFamily="2" charset="0"/>
            </a:endParaRPr>
          </a:p>
          <a:p>
            <a:endParaRPr lang="en-AU" b="0" i="1" dirty="0">
              <a:solidFill>
                <a:srgbClr val="0F0F0F"/>
              </a:solidFill>
              <a:effectLst/>
              <a:latin typeface="Roboto" panose="02000000000000000000" pitchFamily="2" charset="0"/>
            </a:endParaRPr>
          </a:p>
          <a:p>
            <a:endParaRPr lang="en-AU" i="1" dirty="0"/>
          </a:p>
        </p:txBody>
      </p:sp>
      <p:sp>
        <p:nvSpPr>
          <p:cNvPr id="4" name="Slide Number Placeholder 3"/>
          <p:cNvSpPr>
            <a:spLocks noGrp="1"/>
          </p:cNvSpPr>
          <p:nvPr>
            <p:ph type="sldNum" sz="quarter" idx="5"/>
          </p:nvPr>
        </p:nvSpPr>
        <p:spPr/>
        <p:txBody>
          <a:bodyPr/>
          <a:lstStyle/>
          <a:p>
            <a:fld id="{B1189DA0-37E3-4227-B6BF-675BF4BAB7CD}" type="slidenum">
              <a:rPr lang="en-AU" smtClean="0"/>
              <a:t>7</a:t>
            </a:fld>
            <a:endParaRPr lang="en-AU" dirty="0"/>
          </a:p>
        </p:txBody>
      </p:sp>
    </p:spTree>
    <p:extLst>
      <p:ext uri="{BB962C8B-B14F-4D97-AF65-F5344CB8AC3E}">
        <p14:creationId xmlns:p14="http://schemas.microsoft.com/office/powerpoint/2010/main" val="34977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i="0" dirty="0">
              <a:solidFill>
                <a:srgbClr val="22272B"/>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i="0" dirty="0">
              <a:solidFill>
                <a:srgbClr val="22272B"/>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solidFill>
                  <a:srgbClr val="22272B"/>
                </a:solidFill>
                <a:effectLst/>
                <a:latin typeface="Public Sans" pitchFamily="2" charset="0"/>
              </a:rPr>
              <a:t>Women under 25 </a:t>
            </a:r>
            <a:endParaRPr lang="en-AU" sz="1200" b="0" i="0" dirty="0">
              <a:solidFill>
                <a:srgbClr val="22272B"/>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a:solidFill>
                  <a:srgbClr val="22272B"/>
                </a:solidFill>
                <a:effectLst/>
                <a:latin typeface="Public Sans" pitchFamily="2" charset="0"/>
              </a:rPr>
              <a:t>Note: The Cervical Screening Program is for women who are 25-74 years of age, and have ever been sexually active. Women who are pregnant and are under 25 years of age are not eligible for cervical screening until 25 years of age and it is recommended to wait until they are 25 to commence screening. </a:t>
            </a:r>
          </a:p>
          <a:p>
            <a:pPr algn="l" rtl="0"/>
            <a:endParaRPr lang="en-AU" b="0" i="0" dirty="0">
              <a:solidFill>
                <a:srgbClr val="22272B"/>
              </a:solidFill>
              <a:effectLst/>
              <a:latin typeface="Public Sans" pitchFamily="2" charset="0"/>
            </a:endParaRPr>
          </a:p>
          <a:p>
            <a:pPr algn="l" rtl="0"/>
            <a:r>
              <a:rPr lang="en-AU" b="0" i="0" dirty="0">
                <a:solidFill>
                  <a:srgbClr val="22272B"/>
                </a:solidFill>
                <a:effectLst/>
                <a:latin typeface="Public Sans" pitchFamily="2" charset="0"/>
              </a:rPr>
              <a:t>Under the National Cervical Screening Program, routine cervical screening is not recommended for women under 25 years. Some women under 25 will have had previous screening and may present with an expectation to continue.</a:t>
            </a:r>
          </a:p>
          <a:p>
            <a:pPr algn="l" rtl="0"/>
            <a:r>
              <a:rPr lang="en-AU" b="0" i="0" dirty="0">
                <a:solidFill>
                  <a:srgbClr val="22272B"/>
                </a:solidFill>
                <a:effectLst/>
                <a:latin typeface="Public Sans" pitchFamily="2" charset="0"/>
              </a:rPr>
              <a:t>Medicare does not fund routine Cervical Screening Tests for women under 25.</a:t>
            </a:r>
          </a:p>
          <a:p>
            <a:pPr algn="l" rtl="0"/>
            <a:r>
              <a:rPr lang="en-AU" b="0" i="0" dirty="0">
                <a:solidFill>
                  <a:srgbClr val="22272B"/>
                </a:solidFill>
                <a:effectLst/>
                <a:latin typeface="Public Sans" pitchFamily="2" charset="0"/>
              </a:rPr>
              <a:t>Any tests submitted to pathology laboratories will need to be privately funded, or with the consent of the referring practitioner, will not be processed.</a:t>
            </a:r>
          </a:p>
          <a:p>
            <a:pPr algn="l" rtl="0"/>
            <a:r>
              <a:rPr lang="en-AU" b="0" i="0" dirty="0">
                <a:solidFill>
                  <a:srgbClr val="22272B"/>
                </a:solidFill>
                <a:effectLst/>
                <a:latin typeface="Public Sans" pitchFamily="2" charset="0"/>
              </a:rPr>
              <a:t>For information about women who experience sexual activity at a very young age, see the relevant section below</a:t>
            </a:r>
            <a:r>
              <a:rPr lang="en-AU" b="0" i="0" u="none" dirty="0">
                <a:solidFill>
                  <a:schemeClr val="tx1"/>
                </a:solidFill>
                <a:effectLst/>
                <a:latin typeface="Public Sans" pitchFamily="2" charset="0"/>
              </a:rPr>
              <a:t> </a:t>
            </a:r>
            <a:r>
              <a:rPr lang="en-AU" b="0" i="0" u="none" dirty="0">
                <a:solidFill>
                  <a:schemeClr val="tx1"/>
                </a:solidFill>
                <a:effectLst/>
                <a:latin typeface="Public Sans" pitchFamily="2" charset="0"/>
                <a:hlinkClick r:id="rId3">
                  <a:extLst>
                    <a:ext uri="{A12FA001-AC4F-418D-AE19-62706E023703}">
                      <ahyp:hlinkClr xmlns:ahyp="http://schemas.microsoft.com/office/drawing/2018/hyperlinkcolor" val="tx"/>
                    </a:ext>
                  </a:extLst>
                </a:hlinkClick>
              </a:rPr>
              <a:t>‘Screening women who experienced early sexual intercourse or sexual abuse’.</a:t>
            </a:r>
            <a:endParaRPr lang="en-AU" b="0" i="0" u="none" dirty="0">
              <a:solidFill>
                <a:schemeClr val="tx1"/>
              </a:solidFill>
              <a:effectLst/>
              <a:latin typeface="Public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8</a:t>
            </a:fld>
            <a:endParaRPr lang="en-AU" dirty="0"/>
          </a:p>
        </p:txBody>
      </p:sp>
    </p:spTree>
    <p:extLst>
      <p:ext uri="{BB962C8B-B14F-4D97-AF65-F5344CB8AC3E}">
        <p14:creationId xmlns:p14="http://schemas.microsoft.com/office/powerpoint/2010/main" val="461930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dirty="0"/>
              <a:t>*</a:t>
            </a:r>
            <a:r>
              <a:rPr lang="en-AU" b="0" i="0" dirty="0">
                <a:solidFill>
                  <a:srgbClr val="22272B"/>
                </a:solidFill>
                <a:effectLst/>
                <a:latin typeface="Public Sans" pitchFamily="2" charset="0"/>
              </a:rPr>
              <a:t>Arbyn, M., et al., Detecting cervical precancer and reaching under-screened women by using HPV testing on self samples: updated meta-analyses. BMJ, 2018. 363: p. k4823.</a:t>
            </a:r>
          </a:p>
          <a:p>
            <a:pPr algn="l"/>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30000" dirty="0"/>
              <a:t>#</a:t>
            </a:r>
            <a:r>
              <a:rPr lang="en-AU" i="1" dirty="0"/>
              <a:t>This means that healthcare providers who offer self-collection must have identified pathways to ensure that participants with screen-detected abnormalities can access timely provision of clinician-collected sampling if required as part of recommended follow-up ( e.g. for follow-up liquid based cytology (LBC)  following a HPV (not 16/18) test result). This does not mean that the person providing self-collection must also be able to provide a clinician-collected sample ( e.g. for follow-up or if clinician-collected screening is preferred); this clinician-collected sample could alternatively be provided by another health care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algn="l"/>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9</a:t>
            </a:fld>
            <a:endParaRPr lang="en-AU" dirty="0"/>
          </a:p>
        </p:txBody>
      </p:sp>
    </p:spTree>
    <p:extLst>
      <p:ext uri="{BB962C8B-B14F-4D97-AF65-F5344CB8AC3E}">
        <p14:creationId xmlns:p14="http://schemas.microsoft.com/office/powerpoint/2010/main" val="1766473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1189DA0-37E3-4227-B6BF-675BF4BAB7CD}" type="slidenum">
              <a:rPr lang="en-AU" smtClean="0"/>
              <a:t>10</a:t>
            </a:fld>
            <a:endParaRPr lang="en-AU" dirty="0"/>
          </a:p>
        </p:txBody>
      </p:sp>
    </p:spTree>
    <p:extLst>
      <p:ext uri="{BB962C8B-B14F-4D97-AF65-F5344CB8AC3E}">
        <p14:creationId xmlns:p14="http://schemas.microsoft.com/office/powerpoint/2010/main" val="1272705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0" y="3924000"/>
            <a:ext cx="12192001" cy="1566000"/>
          </a:xfrm>
          <a:prstGeom prst="rect">
            <a:avLst/>
          </a:prstGeom>
          <a:solidFill>
            <a:srgbClr val="146C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hasCustomPrompt="1"/>
          </p:nvPr>
        </p:nvSpPr>
        <p:spPr>
          <a:xfrm>
            <a:off x="360000" y="360000"/>
            <a:ext cx="10741897" cy="2387600"/>
          </a:xfrm>
          <a:ln>
            <a:noFill/>
          </a:ln>
        </p:spPr>
        <p:txBody>
          <a:bodyPr anchor="t">
            <a:normAutofit/>
          </a:bodyPr>
          <a:lstStyle>
            <a:lvl1pPr algn="l">
              <a:lnSpc>
                <a:spcPct val="90000"/>
              </a:lnSpc>
              <a:defRPr sz="4800">
                <a:solidFill>
                  <a:schemeClr val="bg1"/>
                </a:solidFill>
                <a:latin typeface="+mj-lt"/>
              </a:defRPr>
            </a:lvl1pPr>
          </a:lstStyle>
          <a:p>
            <a:r>
              <a:rPr lang="en-US" dirty="0"/>
              <a:t>Cover slide option 1</a:t>
            </a:r>
            <a:br>
              <a:rPr lang="en-US" dirty="0"/>
            </a:br>
            <a:r>
              <a:rPr lang="en-US" dirty="0"/>
              <a:t> no image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9583"/>
          </a:xfrm>
        </p:spPr>
        <p:txBody>
          <a:bodyPr>
            <a:noAutofit/>
          </a:bodyPr>
          <a:lstStyle>
            <a:lvl1pPr marL="0" indent="0">
              <a:buNone/>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marL="0" indent="0">
              <a:spcAft>
                <a:spcPts val="0"/>
              </a:spcAft>
              <a:buNone/>
              <a:defRPr sz="1600" b="1">
                <a:solidFill>
                  <a:schemeClr val="bg1"/>
                </a:solidFill>
                <a:latin typeface="+mj-lt"/>
              </a:defRPr>
            </a:lvl1pPr>
            <a:lvl2pPr marL="0" indent="0">
              <a:spcAft>
                <a:spcPts val="0"/>
              </a:spcAft>
              <a:buNone/>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00000" cy="1089858"/>
          </a:xfrm>
        </p:spPr>
        <p:txBody>
          <a:bodyPr>
            <a:noAutofit/>
          </a:bodyPr>
          <a:lstStyle>
            <a:lvl1pPr marL="0" indent="0">
              <a:buNone/>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5053" y="5984137"/>
            <a:ext cx="630000" cy="685525"/>
          </a:xfrm>
          <a:prstGeom prst="rect">
            <a:avLst/>
          </a:prstGeom>
        </p:spPr>
      </p:pic>
      <p:sp>
        <p:nvSpPr>
          <p:cNvPr id="12" name="Footer Placeholder 4">
            <a:extLst>
              <a:ext uri="{FF2B5EF4-FFF2-40B4-BE49-F238E27FC236}">
                <a16:creationId xmlns:a16="http://schemas.microsoft.com/office/drawing/2014/main" id="{32231AD9-DA31-4CEA-B05D-50B31C151BC6}"/>
              </a:ext>
            </a:extLst>
          </p:cNvPr>
          <p:cNvSpPr txBox="1">
            <a:spLocks/>
          </p:cNvSpPr>
          <p:nvPr userDrawn="1"/>
        </p:nvSpPr>
        <p:spPr>
          <a:xfrm>
            <a:off x="360000" y="6444000"/>
            <a:ext cx="4500000" cy="216000"/>
          </a:xfrm>
          <a:prstGeom prst="rect">
            <a:avLst/>
          </a:prstGeom>
        </p:spPr>
        <p:txBody>
          <a:bodyPr vert="horz" lIns="0" tIns="0" rIns="0" bIns="0" rtlCol="0" anchor="t"/>
          <a:lstStyle>
            <a:defPPr>
              <a:defRPr lang="en-US"/>
            </a:defPPr>
            <a:lvl1pPr marL="0" algn="l" defTabSz="914400" rtl="0" eaLnBrk="1" latinLnBrk="0" hangingPunct="1">
              <a:defRPr sz="1400" kern="1200">
                <a:solidFill>
                  <a:srgbClr val="002664"/>
                </a:solidFill>
                <a:latin typeface="Public Sans 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Cancer Institute NSW</a:t>
            </a:r>
            <a:endParaRPr lang="en-AU" sz="1800" dirty="0"/>
          </a:p>
        </p:txBody>
      </p:sp>
    </p:spTree>
    <p:extLst>
      <p:ext uri="{BB962C8B-B14F-4D97-AF65-F5344CB8AC3E}">
        <p14:creationId xmlns:p14="http://schemas.microsoft.com/office/powerpoint/2010/main" val="4281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8CE0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rgbClr val="002664"/>
                </a:solidFill>
                <a:latin typeface="+mn-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marL="0" indent="0">
              <a:buNone/>
              <a:defRPr sz="2000">
                <a:solidFill>
                  <a:srgbClr val="00266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marL="0" indent="0" algn="l">
              <a:lnSpc>
                <a:spcPct val="80000"/>
              </a:lnSpc>
              <a:spcAft>
                <a:spcPts val="0"/>
              </a:spcAft>
              <a:buNone/>
              <a:defRPr sz="19000">
                <a:solidFill>
                  <a:srgbClr val="002664"/>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
        <p:nvSpPr>
          <p:cNvPr id="8" name="Footer Placeholder 4">
            <a:extLst>
              <a:ext uri="{FF2B5EF4-FFF2-40B4-BE49-F238E27FC236}">
                <a16:creationId xmlns:a16="http://schemas.microsoft.com/office/drawing/2014/main" id="{7E65FAE1-2174-43C7-9F3B-73B19F010357}"/>
              </a:ext>
            </a:extLst>
          </p:cNvPr>
          <p:cNvSpPr txBox="1">
            <a:spLocks/>
          </p:cNvSpPr>
          <p:nvPr userDrawn="1"/>
        </p:nvSpPr>
        <p:spPr>
          <a:xfrm>
            <a:off x="360000" y="6444000"/>
            <a:ext cx="4500000" cy="216000"/>
          </a:xfrm>
          <a:prstGeom prst="rect">
            <a:avLst/>
          </a:prstGeom>
        </p:spPr>
        <p:txBody>
          <a:bodyPr vert="horz" lIns="0" tIns="0" rIns="0" bIns="0" rtlCol="0" anchor="t"/>
          <a:lstStyle>
            <a:defPPr>
              <a:defRPr lang="en-US"/>
            </a:defPPr>
            <a:lvl1pPr marL="0" algn="l" defTabSz="914400" rtl="0" eaLnBrk="1" latinLnBrk="0" hangingPunct="1">
              <a:defRPr sz="1400" kern="1200">
                <a:solidFill>
                  <a:srgbClr val="002664"/>
                </a:solidFill>
                <a:latin typeface="Public Sans 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Cancer Institute NSW</a:t>
            </a:r>
            <a:endParaRPr lang="en-AU" sz="1800" dirty="0"/>
          </a:p>
        </p:txBody>
      </p:sp>
    </p:spTree>
    <p:extLst>
      <p:ext uri="{BB962C8B-B14F-4D97-AF65-F5344CB8AC3E}">
        <p14:creationId xmlns:p14="http://schemas.microsoft.com/office/powerpoint/2010/main" val="320658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dirty="0"/>
              <a:t>Click icon to add table</a:t>
            </a:r>
            <a:endParaRPr lang="en-AU" dirty="0"/>
          </a:p>
        </p:txBody>
      </p:sp>
      <p:sp>
        <p:nvSpPr>
          <p:cNvPr id="11" name="Footer Placeholder 4">
            <a:extLst>
              <a:ext uri="{FF2B5EF4-FFF2-40B4-BE49-F238E27FC236}">
                <a16:creationId xmlns:a16="http://schemas.microsoft.com/office/drawing/2014/main" id="{5760DBE8-0485-439A-BEAB-C57BE094F3AB}"/>
              </a:ext>
            </a:extLst>
          </p:cNvPr>
          <p:cNvSpPr txBox="1">
            <a:spLocks/>
          </p:cNvSpPr>
          <p:nvPr userDrawn="1"/>
        </p:nvSpPr>
        <p:spPr>
          <a:xfrm>
            <a:off x="360000" y="6444000"/>
            <a:ext cx="6720000" cy="2520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Public Sans 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rgbClr val="002664"/>
                </a:solidFill>
              </a:rPr>
              <a:t>Cancer Institute NSW</a:t>
            </a:r>
            <a:endParaRPr lang="en-AU" dirty="0">
              <a:solidFill>
                <a:srgbClr val="002664"/>
              </a:solidFill>
            </a:endParaRPr>
          </a:p>
        </p:txBody>
      </p:sp>
      <p:sp>
        <p:nvSpPr>
          <p:cNvPr id="7" name="Title 1">
            <a:extLst>
              <a:ext uri="{FF2B5EF4-FFF2-40B4-BE49-F238E27FC236}">
                <a16:creationId xmlns:a16="http://schemas.microsoft.com/office/drawing/2014/main" id="{5F767434-4A0D-4A65-B044-A0C08BC376F9}"/>
              </a:ext>
            </a:extLst>
          </p:cNvPr>
          <p:cNvSpPr>
            <a:spLocks noGrp="1"/>
          </p:cNvSpPr>
          <p:nvPr>
            <p:ph type="title" hasCustomPrompt="1"/>
          </p:nvPr>
        </p:nvSpPr>
        <p:spPr>
          <a:xfrm>
            <a:off x="360000" y="360000"/>
            <a:ext cx="9720000" cy="1009652"/>
          </a:xfrm>
        </p:spPr>
        <p:txBody>
          <a:bodyPr/>
          <a:lstStyle>
            <a:lvl1pPr>
              <a:defRPr>
                <a:solidFill>
                  <a:srgbClr val="002664"/>
                </a:solidFill>
              </a:defRPr>
            </a:lvl1pPr>
          </a:lstStyle>
          <a:p>
            <a:r>
              <a:rPr lang="en-AU" dirty="0"/>
              <a:t>Content slide</a:t>
            </a:r>
          </a:p>
        </p:txBody>
      </p:sp>
    </p:spTree>
    <p:extLst>
      <p:ext uri="{BB962C8B-B14F-4D97-AF65-F5344CB8AC3E}">
        <p14:creationId xmlns:p14="http://schemas.microsoft.com/office/powerpoint/2010/main" val="322344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solidFill>
                  <a:srgbClr val="22272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solidFill>
                  <a:srgbClr val="22272B"/>
                </a:solidFill>
              </a:defRPr>
            </a:lvl1pPr>
            <a:lvl2pPr>
              <a:defRPr sz="1600">
                <a:solidFill>
                  <a:srgbClr val="22272B"/>
                </a:solidFill>
              </a:defRPr>
            </a:lvl2pPr>
            <a:lvl3pPr>
              <a:defRPr sz="1600">
                <a:solidFill>
                  <a:srgbClr val="22272B"/>
                </a:solidFill>
              </a:defRPr>
            </a:lvl3pPr>
            <a:lvl4pPr>
              <a:defRPr sz="1600">
                <a:solidFill>
                  <a:srgbClr val="22272B"/>
                </a:solidFill>
              </a:defRPr>
            </a:lvl4pPr>
            <a:lvl5pPr>
              <a:defRPr sz="1600">
                <a:solidFill>
                  <a:srgbClr val="22272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solidFill>
                  <a:srgbClr val="22272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solidFill>
                  <a:srgbClr val="22272B"/>
                </a:solidFill>
              </a:defRPr>
            </a:lvl1pPr>
            <a:lvl2pPr>
              <a:defRPr sz="1600">
                <a:solidFill>
                  <a:srgbClr val="22272B"/>
                </a:solidFill>
              </a:defRPr>
            </a:lvl2pPr>
            <a:lvl3pPr>
              <a:defRPr sz="1600">
                <a:solidFill>
                  <a:srgbClr val="22272B"/>
                </a:solidFill>
              </a:defRPr>
            </a:lvl3pPr>
            <a:lvl4pPr>
              <a:defRPr sz="1600">
                <a:solidFill>
                  <a:srgbClr val="22272B"/>
                </a:solidFill>
              </a:defRPr>
            </a:lvl4pPr>
            <a:lvl5pPr>
              <a:defRPr sz="1600">
                <a:solidFill>
                  <a:srgbClr val="22272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lvl1pPr>
              <a:defRPr>
                <a:solidFill>
                  <a:srgbClr val="002664"/>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5">
            <a:extLst>
              <a:ext uri="{FF2B5EF4-FFF2-40B4-BE49-F238E27FC236}">
                <a16:creationId xmlns:a16="http://schemas.microsoft.com/office/drawing/2014/main" id="{74B11277-D1BE-499F-BB34-4A27A24FED26}"/>
              </a:ext>
            </a:extLst>
          </p:cNvPr>
          <p:cNvSpPr txBox="1">
            <a:spLocks/>
          </p:cNvSpPr>
          <p:nvPr userDrawn="1"/>
        </p:nvSpPr>
        <p:spPr>
          <a:xfrm>
            <a:off x="268196" y="635911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002664"/>
                </a:solidFill>
                <a:latin typeface="Public Sans 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Cancer Institute NSW</a:t>
            </a:r>
            <a:endParaRPr lang="en-AU" dirty="0"/>
          </a:p>
        </p:txBody>
      </p:sp>
    </p:spTree>
    <p:extLst>
      <p:ext uri="{BB962C8B-B14F-4D97-AF65-F5344CB8AC3E}">
        <p14:creationId xmlns:p14="http://schemas.microsoft.com/office/powerpoint/2010/main" val="368875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2760"/>
            <a:ext cx="9720000" cy="1009652"/>
          </a:xfrm>
        </p:spPr>
        <p:txBody>
          <a:bodyPr/>
          <a:lstStyle>
            <a:lvl1pPr>
              <a:defRPr>
                <a:solidFill>
                  <a:srgbClr val="00266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22272B"/>
                </a:solidFill>
              </a:defRPr>
            </a:lvl1pPr>
            <a:lvl2pPr>
              <a:defRPr>
                <a:solidFill>
                  <a:srgbClr val="22272B"/>
                </a:solidFill>
              </a:defRPr>
            </a:lvl2pPr>
            <a:lvl3pPr>
              <a:defRPr>
                <a:solidFill>
                  <a:srgbClr val="22272B"/>
                </a:solidFill>
              </a:defRPr>
            </a:lvl3pPr>
            <a:lvl4pPr>
              <a:defRPr>
                <a:solidFill>
                  <a:srgbClr val="22272B"/>
                </a:solidFill>
              </a:defRPr>
            </a:lvl4pPr>
            <a:lvl5pPr>
              <a:defRPr>
                <a:solidFill>
                  <a:srgbClr val="22272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dirty="0"/>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D5AFDE6C-5D26-4FF3-812A-4C7956102FFB}"/>
              </a:ext>
            </a:extLst>
          </p:cNvPr>
          <p:cNvSpPr txBox="1">
            <a:spLocks/>
          </p:cNvSpPr>
          <p:nvPr userDrawn="1"/>
        </p:nvSpPr>
        <p:spPr>
          <a:xfrm>
            <a:off x="838200" y="635634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002664"/>
                </a:solidFill>
                <a:latin typeface="Public Sans 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Cancer Institute NSW</a:t>
            </a:r>
            <a:endParaRPr lang="en-AU" dirty="0"/>
          </a:p>
        </p:txBody>
      </p:sp>
    </p:spTree>
    <p:extLst>
      <p:ext uri="{BB962C8B-B14F-4D97-AF65-F5344CB8AC3E}">
        <p14:creationId xmlns:p14="http://schemas.microsoft.com/office/powerpoint/2010/main" val="288695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F179-18A3-40E2-BA3D-B14EEB58E0C1}"/>
              </a:ext>
            </a:extLst>
          </p:cNvPr>
          <p:cNvSpPr>
            <a:spLocks noGrp="1"/>
          </p:cNvSpPr>
          <p:nvPr>
            <p:ph type="ctrTitle"/>
          </p:nvPr>
        </p:nvSpPr>
        <p:spPr>
          <a:xfrm>
            <a:off x="1524000" y="1122363"/>
            <a:ext cx="9144000" cy="2387600"/>
          </a:xfrm>
        </p:spPr>
        <p:txBody>
          <a:bodyPr anchor="b"/>
          <a:lstStyle>
            <a:lvl1pPr algn="ctr">
              <a:defRPr sz="6000">
                <a:solidFill>
                  <a:srgbClr val="002664"/>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93E69010-0232-4A3A-A017-A18221C963CC}"/>
              </a:ext>
            </a:extLst>
          </p:cNvPr>
          <p:cNvSpPr>
            <a:spLocks noGrp="1"/>
          </p:cNvSpPr>
          <p:nvPr>
            <p:ph type="subTitle" idx="1"/>
          </p:nvPr>
        </p:nvSpPr>
        <p:spPr>
          <a:xfrm>
            <a:off x="1524000" y="3602038"/>
            <a:ext cx="9144000" cy="1655762"/>
          </a:xfrm>
        </p:spPr>
        <p:txBody>
          <a:bodyPr/>
          <a:lstStyle>
            <a:lvl1pPr marL="0" indent="0" algn="ctr">
              <a:buNone/>
              <a:defRPr sz="2400">
                <a:solidFill>
                  <a:srgbClr val="22272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66881869-F022-42DC-A068-4B0BD66633CB}"/>
              </a:ext>
            </a:extLst>
          </p:cNvPr>
          <p:cNvSpPr>
            <a:spLocks noGrp="1"/>
          </p:cNvSpPr>
          <p:nvPr>
            <p:ph type="dt" sz="half" idx="10"/>
          </p:nvPr>
        </p:nvSpPr>
        <p:spPr>
          <a:xfrm>
            <a:off x="838200" y="6356350"/>
            <a:ext cx="2743200" cy="365125"/>
          </a:xfrm>
          <a:prstGeom prst="rect">
            <a:avLst/>
          </a:prstGeom>
        </p:spPr>
        <p:txBody>
          <a:bodyPr/>
          <a:lstStyle/>
          <a:p>
            <a:fld id="{4282F97A-EDDE-4633-8399-9081012437D9}" type="datetimeFigureOut">
              <a:rPr lang="en-AU" smtClean="0"/>
              <a:t>16/05/2025</a:t>
            </a:fld>
            <a:endParaRPr lang="en-AU" dirty="0"/>
          </a:p>
        </p:txBody>
      </p:sp>
      <p:sp>
        <p:nvSpPr>
          <p:cNvPr id="5" name="Footer Placeholder 4">
            <a:extLst>
              <a:ext uri="{FF2B5EF4-FFF2-40B4-BE49-F238E27FC236}">
                <a16:creationId xmlns:a16="http://schemas.microsoft.com/office/drawing/2014/main" id="{C8012B31-8FB1-43A2-9C21-9CDE81ECC6AB}"/>
              </a:ext>
            </a:extLst>
          </p:cNvPr>
          <p:cNvSpPr>
            <a:spLocks noGrp="1"/>
          </p:cNvSpPr>
          <p:nvPr>
            <p:ph type="ftr" sz="quarter" idx="11"/>
          </p:nvPr>
        </p:nvSpPr>
        <p:spPr/>
        <p:txBody>
          <a:bodyPr/>
          <a:lstStyle>
            <a:lvl1pPr>
              <a:defRPr>
                <a:solidFill>
                  <a:srgbClr val="22272B"/>
                </a:solidFill>
              </a:defRPr>
            </a:lvl1pPr>
          </a:lstStyle>
          <a:p>
            <a:endParaRPr lang="en-AU" dirty="0"/>
          </a:p>
        </p:txBody>
      </p:sp>
      <p:sp>
        <p:nvSpPr>
          <p:cNvPr id="6" name="Slide Number Placeholder 5">
            <a:extLst>
              <a:ext uri="{FF2B5EF4-FFF2-40B4-BE49-F238E27FC236}">
                <a16:creationId xmlns:a16="http://schemas.microsoft.com/office/drawing/2014/main" id="{6F750DDB-A0F1-43F0-BCA6-7FD0A53BC075}"/>
              </a:ext>
            </a:extLst>
          </p:cNvPr>
          <p:cNvSpPr>
            <a:spLocks noGrp="1"/>
          </p:cNvSpPr>
          <p:nvPr>
            <p:ph type="sldNum" sz="quarter" idx="12"/>
          </p:nvPr>
        </p:nvSpPr>
        <p:spPr/>
        <p:txBody>
          <a:bodyPr/>
          <a:lstStyle/>
          <a:p>
            <a:fld id="{2FFA88E4-F4F3-474A-9BF4-8A7855690707}" type="slidenum">
              <a:rPr lang="en-AU" smtClean="0"/>
              <a:t>‹#›</a:t>
            </a:fld>
            <a:endParaRPr lang="en-AU" dirty="0"/>
          </a:p>
        </p:txBody>
      </p:sp>
    </p:spTree>
    <p:extLst>
      <p:ext uri="{BB962C8B-B14F-4D97-AF65-F5344CB8AC3E}">
        <p14:creationId xmlns:p14="http://schemas.microsoft.com/office/powerpoint/2010/main" val="371054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0" y="3851564"/>
            <a:ext cx="12192000" cy="3006436"/>
          </a:xfrm>
          <a:prstGeom prst="rect">
            <a:avLst/>
          </a:prstGeom>
          <a:solidFill>
            <a:srgbClr val="00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0" y="0"/>
            <a:ext cx="7472218" cy="3851564"/>
          </a:xfrm>
        </p:spPr>
        <p:txBody>
          <a:bodyPr/>
          <a:lstStyle/>
          <a:p>
            <a:r>
              <a:rPr lang="en-US" dirty="0"/>
              <a:t>Click icon to add picture</a:t>
            </a:r>
            <a:endParaRPr lang="en-AU" dirty="0"/>
          </a:p>
        </p:txBody>
      </p:sp>
      <p:sp>
        <p:nvSpPr>
          <p:cNvPr id="2" name="Title 1"/>
          <p:cNvSpPr>
            <a:spLocks noGrp="1"/>
          </p:cNvSpPr>
          <p:nvPr>
            <p:ph type="ctrTitle" hasCustomPrompt="1"/>
          </p:nvPr>
        </p:nvSpPr>
        <p:spPr>
          <a:xfrm>
            <a:off x="615999" y="4064000"/>
            <a:ext cx="11437456" cy="1497983"/>
          </a:xfrm>
          <a:ln>
            <a:noFill/>
          </a:ln>
        </p:spPr>
        <p:txBody>
          <a:bodyPr anchor="b">
            <a:normAutofit/>
          </a:bodyPr>
          <a:lstStyle>
            <a:lvl1pPr algn="l">
              <a:lnSpc>
                <a:spcPct val="90000"/>
              </a:lnSpc>
              <a:defRPr sz="4800">
                <a:solidFill>
                  <a:schemeClr val="bg1"/>
                </a:solidFill>
              </a:defRPr>
            </a:lvl1pPr>
          </a:lstStyle>
          <a:p>
            <a:r>
              <a:rPr lang="en-US" dirty="0"/>
              <a:t>Cover option 2</a:t>
            </a:r>
            <a:br>
              <a:rPr lang="en-US" dirty="0"/>
            </a:br>
            <a:r>
              <a:rPr lang="en-US" dirty="0"/>
              <a:t>Landscape image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607545" y="5953893"/>
            <a:ext cx="3123946" cy="512197"/>
          </a:xfrm>
        </p:spPr>
        <p:txBody>
          <a:bodyPr>
            <a:noAutofit/>
          </a:bodyPr>
          <a:lstStyle>
            <a:lvl1pPr marL="0" indent="0">
              <a:lnSpc>
                <a:spcPct val="100000"/>
              </a:lnSpc>
              <a:spcAft>
                <a:spcPts val="0"/>
              </a:spcAft>
              <a:buNone/>
              <a:defRPr sz="1400" b="0">
                <a:solidFill>
                  <a:schemeClr val="bg1"/>
                </a:solidFill>
                <a:latin typeface="Public Sans SemiBold" pitchFamily="2" charset="0"/>
              </a:defRPr>
            </a:lvl1pPr>
            <a:lvl2pPr marL="0" indent="0">
              <a:lnSpc>
                <a:spcPct val="100000"/>
              </a:lnSpc>
              <a:spcAft>
                <a:spcPts val="0"/>
              </a:spcAft>
              <a:buNone/>
              <a:defRPr sz="14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a:p>
            <a:pPr lvl="1"/>
            <a:r>
              <a:rPr lang="en-US" dirty="0"/>
              <a:t>Presenter title</a:t>
            </a:r>
          </a:p>
        </p:txBody>
      </p:sp>
      <p:sp>
        <p:nvSpPr>
          <p:cNvPr id="12" name="Footer Placeholder 4">
            <a:extLst>
              <a:ext uri="{FF2B5EF4-FFF2-40B4-BE49-F238E27FC236}">
                <a16:creationId xmlns:a16="http://schemas.microsoft.com/office/drawing/2014/main" id="{4C312C71-43F4-4CD6-94D2-124192638A8B}"/>
              </a:ext>
            </a:extLst>
          </p:cNvPr>
          <p:cNvSpPr txBox="1">
            <a:spLocks/>
          </p:cNvSpPr>
          <p:nvPr userDrawn="1"/>
        </p:nvSpPr>
        <p:spPr>
          <a:xfrm>
            <a:off x="9101292" y="6209991"/>
            <a:ext cx="4500000" cy="512197"/>
          </a:xfrm>
          <a:prstGeom prst="rect">
            <a:avLst/>
          </a:prstGeom>
        </p:spPr>
        <p:txBody>
          <a:bodyPr vert="horz" lIns="0" tIns="0" rIns="0" bIns="0" rtlCol="0" anchor="t"/>
          <a:lstStyle>
            <a:defPPr>
              <a:defRPr lang="en-US"/>
            </a:defPPr>
            <a:lvl1pPr marL="0" algn="l" defTabSz="914400" rtl="0" eaLnBrk="1" latinLnBrk="0" hangingPunct="1">
              <a:defRPr sz="1200" kern="1200">
                <a:solidFill>
                  <a:schemeClr val="bg1"/>
                </a:solidFill>
                <a:latin typeface="Public Sans SemiBold"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t>Cancer Institute NSW</a:t>
            </a:r>
            <a:endParaRPr lang="en-AU" sz="1800" dirty="0"/>
          </a:p>
        </p:txBody>
      </p:sp>
    </p:spTree>
    <p:extLst>
      <p:ext uri="{BB962C8B-B14F-4D97-AF65-F5344CB8AC3E}">
        <p14:creationId xmlns:p14="http://schemas.microsoft.com/office/powerpoint/2010/main" val="3749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CA098-DF6C-4897-8315-50A88B68C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865D924B-3F91-4540-BA70-7E352F0B8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BA410BEB-BF46-4862-A3E9-549A99F842C3}"/>
              </a:ext>
            </a:extLst>
          </p:cNvPr>
          <p:cNvSpPr>
            <a:spLocks noGrp="1"/>
          </p:cNvSpPr>
          <p:nvPr>
            <p:ph type="ftr" sz="quarter" idx="3"/>
          </p:nvPr>
        </p:nvSpPr>
        <p:spPr>
          <a:xfrm>
            <a:off x="838200" y="638671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CAAF3BDE-1A8F-4A1E-A0CD-0EDE7953D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A88E4-F4F3-474A-9BF4-8A7855690707}" type="slidenum">
              <a:rPr lang="en-AU" smtClean="0"/>
              <a:t>‹#›</a:t>
            </a:fld>
            <a:endParaRPr lang="en-AU" dirty="0"/>
          </a:p>
        </p:txBody>
      </p:sp>
      <p:pic>
        <p:nvPicPr>
          <p:cNvPr id="7" name="Picture 6" descr="NSW Government logo">
            <a:extLst>
              <a:ext uri="{FF2B5EF4-FFF2-40B4-BE49-F238E27FC236}">
                <a16:creationId xmlns:a16="http://schemas.microsoft.com/office/drawing/2014/main" id="{59F8406E-848C-4319-A5C9-5E5AEAE33F6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3493727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8" r:id="rId5"/>
    <p:sldLayoutId id="2147483649" r:id="rId6"/>
    <p:sldLayoutId id="214748367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hyperlink" Target="http://www.cancer.org.au/clinical-guidelines/cervical-cancer/cervical-cancer-screening"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app.magicapp.org/#/guideline/10163/section/229792"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ncsr.gov.au"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hyperlink" Target="https://www.health.gov.au/resources/publications/national-cervical-screening-program-a-guide-to-understanding-your-cervical-screening-test-results?language=en" TargetMode="External"/><Relationship Id="rId3" Type="http://schemas.openxmlformats.org/officeDocument/2006/relationships/hyperlink" Target="https://www.cancer.nsw.gov.au/prevention-and-screening/screening-and-early-detection/cervical-screening/cervical-screening-for-health-professionals/cervical-screening-during-pregnancy" TargetMode="External"/><Relationship Id="rId7" Type="http://schemas.openxmlformats.org/officeDocument/2006/relationships/hyperlink" Target="https://www.cancer.nsw.gov.au/cervical-screening-when-pregnant"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acpcc.org.au/practitioners/resource-hub/" TargetMode="External"/><Relationship Id="rId11" Type="http://schemas.openxmlformats.org/officeDocument/2006/relationships/image" Target="../media/image21.png"/><Relationship Id="rId5" Type="http://schemas.openxmlformats.org/officeDocument/2006/relationships/hyperlink" Target="https://www.health.gov.au/our-work/NCSP-healthcare-provider-toolkit?language=en" TargetMode="External"/><Relationship Id="rId10" Type="http://schemas.openxmlformats.org/officeDocument/2006/relationships/image" Target="../media/image20.png"/><Relationship Id="rId4" Type="http://schemas.openxmlformats.org/officeDocument/2006/relationships/hyperlink" Target="https://app.magicapp.org/#/guideline/10163/section/229792" TargetMode="External"/><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gov.au/news/updated-cervical-screening-education-course" TargetMode="External"/><Relationship Id="rId2" Type="http://schemas.openxmlformats.org/officeDocument/2006/relationships/hyperlink" Target="fpnsw.org.au/cervical-screening-comprehensive-skills-training" TargetMode="External"/><Relationship Id="rId1" Type="http://schemas.openxmlformats.org/officeDocument/2006/relationships/slideLayout" Target="../slideLayouts/slideLayout5.xml"/><Relationship Id="rId5" Type="http://schemas.openxmlformats.org/officeDocument/2006/relationships/hyperlink" Target="https://gpex.com.au/course/national-cervical-screening-program-bundle/" TargetMode="External"/><Relationship Id="rId4" Type="http://schemas.openxmlformats.org/officeDocument/2006/relationships/hyperlink" Target="https://gpex.com.au/course/cervical-screening-hpv-and-self-collec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CINSW-CervicalScreening@health.nsw.gov.a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cancer.nsw.gov.au/prevention-and-screening/screening-and-early-detection/cervical-screen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pp.magicapp.org/#/guideline/Eez2Kj"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4anrBwy_Dnc?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gov.au/resources/publications/national-cervical-screening-program-how-to-collect-your-own-vaginal-sample-for-a-cervical-screening-test?language=e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F33FD7-7A9E-4317-9789-FAAEDFBBDB3D}"/>
              </a:ext>
            </a:extLst>
          </p:cNvPr>
          <p:cNvSpPr>
            <a:spLocks noGrp="1"/>
          </p:cNvSpPr>
          <p:nvPr>
            <p:ph type="ctrTitle"/>
          </p:nvPr>
        </p:nvSpPr>
        <p:spPr>
          <a:xfrm>
            <a:off x="615999" y="4064000"/>
            <a:ext cx="11437456" cy="1497983"/>
          </a:xfrm>
        </p:spPr>
        <p:txBody>
          <a:bodyPr anchor="b">
            <a:normAutofit/>
          </a:bodyPr>
          <a:lstStyle/>
          <a:p>
            <a:r>
              <a:rPr lang="en-AU" sz="4100" dirty="0"/>
              <a:t>Cervical screening during pregnancy</a:t>
            </a:r>
            <a:br>
              <a:rPr lang="en-AU" sz="4100" dirty="0"/>
            </a:br>
            <a:r>
              <a:rPr lang="en-AU" sz="3100" dirty="0"/>
              <a:t>Information for Antenatal Shared Care Practitioners</a:t>
            </a:r>
            <a:endParaRPr lang="en-AU" sz="4100" dirty="0"/>
          </a:p>
        </p:txBody>
      </p:sp>
      <p:sp>
        <p:nvSpPr>
          <p:cNvPr id="5" name="Text Placeholder 4">
            <a:extLst>
              <a:ext uri="{FF2B5EF4-FFF2-40B4-BE49-F238E27FC236}">
                <a16:creationId xmlns:a16="http://schemas.microsoft.com/office/drawing/2014/main" id="{7D20AB0C-15D5-4173-9657-F5CDC3428D87}"/>
              </a:ext>
            </a:extLst>
          </p:cNvPr>
          <p:cNvSpPr>
            <a:spLocks noGrp="1"/>
          </p:cNvSpPr>
          <p:nvPr>
            <p:ph type="body" sz="quarter" idx="11"/>
          </p:nvPr>
        </p:nvSpPr>
        <p:spPr>
          <a:xfrm>
            <a:off x="607545" y="5953893"/>
            <a:ext cx="3123946" cy="512197"/>
          </a:xfrm>
        </p:spPr>
        <p:txBody>
          <a:bodyPr>
            <a:normAutofit/>
          </a:bodyPr>
          <a:lstStyle/>
          <a:p>
            <a:pPr>
              <a:lnSpc>
                <a:spcPct val="90000"/>
              </a:lnSpc>
            </a:pPr>
            <a:r>
              <a:rPr lang="en-AU" dirty="0"/>
              <a:t>NSW Cervical Screening Program May 2025</a:t>
            </a:r>
          </a:p>
        </p:txBody>
      </p:sp>
      <p:pic>
        <p:nvPicPr>
          <p:cNvPr id="7" name="Picture Placeholder 6">
            <a:extLst>
              <a:ext uri="{FF2B5EF4-FFF2-40B4-BE49-F238E27FC236}">
                <a16:creationId xmlns:a16="http://schemas.microsoft.com/office/drawing/2014/main" id="{600A8F4C-29E6-8977-3A1D-EE4E7DC5E37D}"/>
              </a:ext>
            </a:extLst>
          </p:cNvPr>
          <p:cNvPicPr>
            <a:picLocks noGrp="1" noChangeAspect="1"/>
          </p:cNvPicPr>
          <p:nvPr>
            <p:ph type="pic" sz="quarter" idx="13"/>
          </p:nvPr>
        </p:nvPicPr>
        <p:blipFill>
          <a:blip r:embed="rId3"/>
          <a:srcRect t="1134" b="1134"/>
          <a:stretch/>
        </p:blipFill>
        <p:spPr/>
      </p:pic>
    </p:spTree>
    <p:extLst>
      <p:ext uri="{BB962C8B-B14F-4D97-AF65-F5344CB8AC3E}">
        <p14:creationId xmlns:p14="http://schemas.microsoft.com/office/powerpoint/2010/main" val="171249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FE5C92-6288-98E0-1846-52A4913C7F6B}"/>
              </a:ext>
            </a:extLst>
          </p:cNvPr>
          <p:cNvSpPr>
            <a:spLocks noGrp="1"/>
          </p:cNvSpPr>
          <p:nvPr>
            <p:ph type="title"/>
          </p:nvPr>
        </p:nvSpPr>
        <p:spPr/>
        <p:txBody>
          <a:bodyPr>
            <a:normAutofit fontScale="90000"/>
          </a:bodyPr>
          <a:lstStyle/>
          <a:p>
            <a:r>
              <a:rPr lang="en-AU" dirty="0"/>
              <a:t>Discussing self-collection with women</a:t>
            </a:r>
          </a:p>
        </p:txBody>
      </p:sp>
      <p:sp>
        <p:nvSpPr>
          <p:cNvPr id="4" name="Speech Bubble: Rectangle 3">
            <a:extLst>
              <a:ext uri="{FF2B5EF4-FFF2-40B4-BE49-F238E27FC236}">
                <a16:creationId xmlns:a16="http://schemas.microsoft.com/office/drawing/2014/main" id="{EC89E45D-A798-8419-A324-3F0943010BBA}"/>
              </a:ext>
            </a:extLst>
          </p:cNvPr>
          <p:cNvSpPr/>
          <p:nvPr/>
        </p:nvSpPr>
        <p:spPr>
          <a:xfrm>
            <a:off x="480167" y="4803377"/>
            <a:ext cx="4684957" cy="1468530"/>
          </a:xfrm>
          <a:prstGeom prst="wedgeRectCallout">
            <a:avLst>
              <a:gd name="adj1" fmla="val 1859"/>
              <a:gd name="adj2" fmla="val -76967"/>
            </a:avLst>
          </a:prstGeom>
        </p:spPr>
        <p:style>
          <a:lnRef idx="2">
            <a:schemeClr val="accent2"/>
          </a:lnRef>
          <a:fillRef idx="1">
            <a:schemeClr val="lt1"/>
          </a:fillRef>
          <a:effectRef idx="0">
            <a:schemeClr val="accent2"/>
          </a:effectRef>
          <a:fontRef idx="minor">
            <a:schemeClr val="dk1"/>
          </a:fontRef>
        </p:style>
        <p:txBody>
          <a:bodyPr lIns="180000" tIns="180000" rIns="180000" bIns="180000" rtlCol="0" anchor="t"/>
          <a:lstStyle/>
          <a:p>
            <a:r>
              <a:rPr lang="en-AU" dirty="0"/>
              <a:t>A self-collected sample using a vaginal swab can detect Human Papillomavirus (HPV). If no HPV is detected, you can safely screen again in 5 years. </a:t>
            </a:r>
          </a:p>
        </p:txBody>
      </p:sp>
      <p:sp>
        <p:nvSpPr>
          <p:cNvPr id="5" name="Speech Bubble: Rectangle 4">
            <a:extLst>
              <a:ext uri="{FF2B5EF4-FFF2-40B4-BE49-F238E27FC236}">
                <a16:creationId xmlns:a16="http://schemas.microsoft.com/office/drawing/2014/main" id="{6F04BA49-C79B-0F98-E9A9-FCE6126E2DFB}"/>
              </a:ext>
            </a:extLst>
          </p:cNvPr>
          <p:cNvSpPr/>
          <p:nvPr/>
        </p:nvSpPr>
        <p:spPr>
          <a:xfrm>
            <a:off x="5926759" y="3781290"/>
            <a:ext cx="5330246" cy="2490617"/>
          </a:xfrm>
          <a:prstGeom prst="wedgeRectCallout">
            <a:avLst>
              <a:gd name="adj1" fmla="val -62529"/>
              <a:gd name="adj2" fmla="val -31649"/>
            </a:avLst>
          </a:prstGeom>
        </p:spPr>
        <p:style>
          <a:lnRef idx="2">
            <a:schemeClr val="accent2"/>
          </a:lnRef>
          <a:fillRef idx="1">
            <a:schemeClr val="lt1"/>
          </a:fillRef>
          <a:effectRef idx="0">
            <a:schemeClr val="accent2"/>
          </a:effectRef>
          <a:fontRef idx="minor">
            <a:schemeClr val="dk1"/>
          </a:fontRef>
        </p:style>
        <p:txBody>
          <a:bodyPr lIns="180000" tIns="180000" rIns="180000" bIns="180000" rtlCol="0" anchor="t"/>
          <a:lstStyle/>
          <a:p>
            <a:r>
              <a:rPr lang="en-AU" dirty="0"/>
              <a:t>If HPV is found on your self-collected swab, you may need to come back for another appointment for us to collect a sample from your cervix to see if there are any changes which might need treatment or monitoring. If your result shows HPV types 16 or 18 you will be referred straight to a specialist for colposcopy. Is that ok? </a:t>
            </a:r>
          </a:p>
        </p:txBody>
      </p:sp>
      <p:sp>
        <p:nvSpPr>
          <p:cNvPr id="6" name="Speech Bubble: Rectangle 5">
            <a:extLst>
              <a:ext uri="{FF2B5EF4-FFF2-40B4-BE49-F238E27FC236}">
                <a16:creationId xmlns:a16="http://schemas.microsoft.com/office/drawing/2014/main" id="{377EE733-7715-69B8-5198-A16482A1DC81}"/>
              </a:ext>
            </a:extLst>
          </p:cNvPr>
          <p:cNvSpPr/>
          <p:nvPr/>
        </p:nvSpPr>
        <p:spPr>
          <a:xfrm>
            <a:off x="5926759" y="1841205"/>
            <a:ext cx="5330246" cy="1742253"/>
          </a:xfrm>
          <a:prstGeom prst="wedgeRectCallout">
            <a:avLst>
              <a:gd name="adj1" fmla="val -61925"/>
              <a:gd name="adj2" fmla="val 35747"/>
            </a:avLst>
          </a:prstGeom>
        </p:spPr>
        <p:style>
          <a:lnRef idx="2">
            <a:schemeClr val="accent2"/>
          </a:lnRef>
          <a:fillRef idx="1">
            <a:schemeClr val="lt1"/>
          </a:fillRef>
          <a:effectRef idx="0">
            <a:schemeClr val="accent2"/>
          </a:effectRef>
          <a:fontRef idx="minor">
            <a:schemeClr val="dk1"/>
          </a:fontRef>
        </p:style>
        <p:txBody>
          <a:bodyPr lIns="180000" tIns="180000" rIns="180000" bIns="180000" rtlCol="0" anchor="t"/>
          <a:lstStyle/>
          <a:p>
            <a:r>
              <a:rPr lang="en-AU" dirty="0"/>
              <a:t>You can choose to collect a vaginal sample yourself using a swab, or I can collect a sample from your cervix (using the speculum) for your Cervical Screening Test. </a:t>
            </a:r>
          </a:p>
          <a:p>
            <a:r>
              <a:rPr lang="en-AU" dirty="0"/>
              <a:t>What would you like to do?  </a:t>
            </a:r>
          </a:p>
        </p:txBody>
      </p:sp>
      <p:pic>
        <p:nvPicPr>
          <p:cNvPr id="8" name="Content Placeholder 4" descr="A picture containing text, person&#10;&#10;Description automatically generated">
            <a:extLst>
              <a:ext uri="{FF2B5EF4-FFF2-40B4-BE49-F238E27FC236}">
                <a16:creationId xmlns:a16="http://schemas.microsoft.com/office/drawing/2014/main" id="{E55FFF0D-9A11-8AB1-AEAC-78B0A270AA33}"/>
              </a:ext>
            </a:extLst>
          </p:cNvPr>
          <p:cNvPicPr>
            <a:picLocks noChangeAspect="1"/>
          </p:cNvPicPr>
          <p:nvPr/>
        </p:nvPicPr>
        <p:blipFill rotWithShape="1">
          <a:blip r:embed="rId3">
            <a:extLst>
              <a:ext uri="{28A0092B-C50C-407E-A947-70E740481C1C}">
                <a14:useLocalDpi xmlns:a14="http://schemas.microsoft.com/office/drawing/2010/main" val="0"/>
              </a:ext>
            </a:extLst>
          </a:blip>
          <a:srcRect t="14892" r="1364" b="6452"/>
          <a:stretch/>
        </p:blipFill>
        <p:spPr>
          <a:xfrm>
            <a:off x="480166" y="1841206"/>
            <a:ext cx="4684957" cy="2490617"/>
          </a:xfrm>
          <a:prstGeom prst="rect">
            <a:avLst/>
          </a:prstGeom>
        </p:spPr>
      </p:pic>
    </p:spTree>
    <p:extLst>
      <p:ext uri="{BB962C8B-B14F-4D97-AF65-F5344CB8AC3E}">
        <p14:creationId xmlns:p14="http://schemas.microsoft.com/office/powerpoint/2010/main" val="95458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7391-008D-5E24-7C38-C078E33AF085}"/>
              </a:ext>
            </a:extLst>
          </p:cNvPr>
          <p:cNvSpPr>
            <a:spLocks noGrp="1"/>
          </p:cNvSpPr>
          <p:nvPr>
            <p:ph type="title"/>
          </p:nvPr>
        </p:nvSpPr>
        <p:spPr/>
        <p:txBody>
          <a:bodyPr>
            <a:normAutofit/>
          </a:bodyPr>
          <a:lstStyle/>
          <a:p>
            <a:r>
              <a:rPr lang="en-AU" dirty="0"/>
              <a:t>Results and management</a:t>
            </a:r>
          </a:p>
        </p:txBody>
      </p:sp>
      <p:sp>
        <p:nvSpPr>
          <p:cNvPr id="4" name="Rectangle: Rounded Corners 3">
            <a:extLst>
              <a:ext uri="{FF2B5EF4-FFF2-40B4-BE49-F238E27FC236}">
                <a16:creationId xmlns:a16="http://schemas.microsoft.com/office/drawing/2014/main" id="{BAFA19D4-66B2-F0BB-1C24-1DEF0FBBDC3F}"/>
              </a:ext>
            </a:extLst>
          </p:cNvPr>
          <p:cNvSpPr/>
          <p:nvPr/>
        </p:nvSpPr>
        <p:spPr>
          <a:xfrm>
            <a:off x="2765151" y="5050971"/>
            <a:ext cx="1908627" cy="109187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Public Sans SemiBold" pitchFamily="2" charset="0"/>
              </a:rPr>
              <a:t>Rescreen in 5 years</a:t>
            </a:r>
          </a:p>
        </p:txBody>
      </p:sp>
      <p:sp>
        <p:nvSpPr>
          <p:cNvPr id="5" name="Rectangle: Rounded Corners 4">
            <a:extLst>
              <a:ext uri="{FF2B5EF4-FFF2-40B4-BE49-F238E27FC236}">
                <a16:creationId xmlns:a16="http://schemas.microsoft.com/office/drawing/2014/main" id="{6C358EF3-34EE-28D1-BBB5-23E0ADE2A995}"/>
              </a:ext>
            </a:extLst>
          </p:cNvPr>
          <p:cNvSpPr/>
          <p:nvPr/>
        </p:nvSpPr>
        <p:spPr>
          <a:xfrm>
            <a:off x="4949768" y="5050971"/>
            <a:ext cx="2249715" cy="109187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22272B"/>
                </a:solidFill>
                <a:latin typeface="Public Sans SemiBold" pitchFamily="2" charset="0"/>
              </a:rPr>
              <a:t>Repeat test in 12 months</a:t>
            </a:r>
          </a:p>
        </p:txBody>
      </p:sp>
      <p:sp>
        <p:nvSpPr>
          <p:cNvPr id="6" name="Rectangle: Rounded Corners 5">
            <a:extLst>
              <a:ext uri="{FF2B5EF4-FFF2-40B4-BE49-F238E27FC236}">
                <a16:creationId xmlns:a16="http://schemas.microsoft.com/office/drawing/2014/main" id="{43026964-80B5-9D04-5492-7365953308E9}"/>
              </a:ext>
            </a:extLst>
          </p:cNvPr>
          <p:cNvSpPr/>
          <p:nvPr/>
        </p:nvSpPr>
        <p:spPr>
          <a:xfrm>
            <a:off x="7388170" y="5050972"/>
            <a:ext cx="4383315" cy="109187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latin typeface="Public Sans SemiBold" pitchFamily="2" charset="0"/>
              </a:rPr>
              <a:t>Refer for colposcopic assessment, determine if treatment required</a:t>
            </a:r>
          </a:p>
        </p:txBody>
      </p:sp>
      <p:sp>
        <p:nvSpPr>
          <p:cNvPr id="7" name="Rectangle: Rounded Corners 6">
            <a:extLst>
              <a:ext uri="{FF2B5EF4-FFF2-40B4-BE49-F238E27FC236}">
                <a16:creationId xmlns:a16="http://schemas.microsoft.com/office/drawing/2014/main" id="{04D27D8C-3B75-FAD2-E69B-7463643B17DC}"/>
              </a:ext>
            </a:extLst>
          </p:cNvPr>
          <p:cNvSpPr/>
          <p:nvPr/>
        </p:nvSpPr>
        <p:spPr>
          <a:xfrm>
            <a:off x="10174911" y="3202540"/>
            <a:ext cx="1596572" cy="149174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Any</a:t>
            </a:r>
          </a:p>
        </p:txBody>
      </p:sp>
      <p:sp>
        <p:nvSpPr>
          <p:cNvPr id="8" name="Rectangle: Rounded Corners 7">
            <a:extLst>
              <a:ext uri="{FF2B5EF4-FFF2-40B4-BE49-F238E27FC236}">
                <a16:creationId xmlns:a16="http://schemas.microsoft.com/office/drawing/2014/main" id="{5431457B-0D51-7686-346A-1339C19C8E9A}"/>
              </a:ext>
            </a:extLst>
          </p:cNvPr>
          <p:cNvSpPr/>
          <p:nvPr/>
        </p:nvSpPr>
        <p:spPr>
          <a:xfrm>
            <a:off x="10174912" y="2141412"/>
            <a:ext cx="1596572" cy="87861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HPV 16/18 detected</a:t>
            </a:r>
          </a:p>
        </p:txBody>
      </p:sp>
      <p:sp>
        <p:nvSpPr>
          <p:cNvPr id="9" name="Rectangle: Rounded Corners 8">
            <a:extLst>
              <a:ext uri="{FF2B5EF4-FFF2-40B4-BE49-F238E27FC236}">
                <a16:creationId xmlns:a16="http://schemas.microsoft.com/office/drawing/2014/main" id="{53F40EBC-A755-FBAC-E4EF-932F02E5CC85}"/>
              </a:ext>
            </a:extLst>
          </p:cNvPr>
          <p:cNvSpPr/>
          <p:nvPr/>
        </p:nvSpPr>
        <p:spPr>
          <a:xfrm>
            <a:off x="4949768" y="2119867"/>
            <a:ext cx="4978399" cy="907143"/>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rPr>
              <a:t>HPV (not 16/18) detected*</a:t>
            </a:r>
          </a:p>
        </p:txBody>
      </p:sp>
      <p:sp>
        <p:nvSpPr>
          <p:cNvPr id="10" name="Rectangle: Rounded Corners 9">
            <a:extLst>
              <a:ext uri="{FF2B5EF4-FFF2-40B4-BE49-F238E27FC236}">
                <a16:creationId xmlns:a16="http://schemas.microsoft.com/office/drawing/2014/main" id="{AD350621-6609-DCC9-790A-80B93BA6F1F8}"/>
              </a:ext>
            </a:extLst>
          </p:cNvPr>
          <p:cNvSpPr/>
          <p:nvPr/>
        </p:nvSpPr>
        <p:spPr>
          <a:xfrm>
            <a:off x="7446226" y="3201129"/>
            <a:ext cx="2481942" cy="149315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High-grade / possible high-grade cytology, any glandular abnormality</a:t>
            </a:r>
          </a:p>
        </p:txBody>
      </p:sp>
      <p:sp>
        <p:nvSpPr>
          <p:cNvPr id="11" name="Rectangle: Rounded Corners 10">
            <a:extLst>
              <a:ext uri="{FF2B5EF4-FFF2-40B4-BE49-F238E27FC236}">
                <a16:creationId xmlns:a16="http://schemas.microsoft.com/office/drawing/2014/main" id="{FAEC28C7-721D-67EA-6389-BA3147E8B204}"/>
              </a:ext>
            </a:extLst>
          </p:cNvPr>
          <p:cNvSpPr/>
          <p:nvPr/>
        </p:nvSpPr>
        <p:spPr>
          <a:xfrm>
            <a:off x="4949768" y="3201130"/>
            <a:ext cx="2249715" cy="149315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rgbClr val="22272B"/>
                </a:solidFill>
              </a:rPr>
              <a:t>No abnormality or low-grade / possible low-grade cytology</a:t>
            </a:r>
          </a:p>
        </p:txBody>
      </p:sp>
      <p:sp>
        <p:nvSpPr>
          <p:cNvPr id="12" name="Rectangle: Rounded Corners 11">
            <a:extLst>
              <a:ext uri="{FF2B5EF4-FFF2-40B4-BE49-F238E27FC236}">
                <a16:creationId xmlns:a16="http://schemas.microsoft.com/office/drawing/2014/main" id="{DCBFFD52-47CC-C99F-D5B7-A3EF83C3E6D5}"/>
              </a:ext>
            </a:extLst>
          </p:cNvPr>
          <p:cNvSpPr/>
          <p:nvPr/>
        </p:nvSpPr>
        <p:spPr>
          <a:xfrm>
            <a:off x="2794397" y="2100091"/>
            <a:ext cx="1908626" cy="89257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HPV not detected</a:t>
            </a:r>
          </a:p>
        </p:txBody>
      </p:sp>
      <p:sp>
        <p:nvSpPr>
          <p:cNvPr id="13" name="TextBox 12">
            <a:extLst>
              <a:ext uri="{FF2B5EF4-FFF2-40B4-BE49-F238E27FC236}">
                <a16:creationId xmlns:a16="http://schemas.microsoft.com/office/drawing/2014/main" id="{2F7C9009-1803-29D9-7302-6B3DC99A4662}"/>
              </a:ext>
            </a:extLst>
          </p:cNvPr>
          <p:cNvSpPr txBox="1"/>
          <p:nvPr/>
        </p:nvSpPr>
        <p:spPr>
          <a:xfrm>
            <a:off x="2715632" y="1596541"/>
            <a:ext cx="1611086" cy="461665"/>
          </a:xfrm>
          <a:prstGeom prst="rect">
            <a:avLst/>
          </a:prstGeom>
          <a:noFill/>
        </p:spPr>
        <p:txBody>
          <a:bodyPr wrap="square" rtlCol="0">
            <a:spAutoFit/>
          </a:bodyPr>
          <a:lstStyle/>
          <a:p>
            <a:r>
              <a:rPr lang="en-AU" sz="2400" dirty="0">
                <a:solidFill>
                  <a:srgbClr val="00B050"/>
                </a:solidFill>
                <a:latin typeface="Public Sans SemiBold" pitchFamily="2" charset="0"/>
              </a:rPr>
              <a:t>Low risk</a:t>
            </a:r>
          </a:p>
        </p:txBody>
      </p:sp>
      <p:sp>
        <p:nvSpPr>
          <p:cNvPr id="14" name="TextBox 13">
            <a:extLst>
              <a:ext uri="{FF2B5EF4-FFF2-40B4-BE49-F238E27FC236}">
                <a16:creationId xmlns:a16="http://schemas.microsoft.com/office/drawing/2014/main" id="{40AB49C0-2273-953A-4B4F-131DF0C753D6}"/>
              </a:ext>
            </a:extLst>
          </p:cNvPr>
          <p:cNvSpPr txBox="1"/>
          <p:nvPr/>
        </p:nvSpPr>
        <p:spPr>
          <a:xfrm>
            <a:off x="4871686" y="1621519"/>
            <a:ext cx="2728684" cy="461665"/>
          </a:xfrm>
          <a:prstGeom prst="rect">
            <a:avLst/>
          </a:prstGeom>
          <a:noFill/>
        </p:spPr>
        <p:txBody>
          <a:bodyPr wrap="square" rtlCol="0">
            <a:spAutoFit/>
          </a:bodyPr>
          <a:lstStyle/>
          <a:p>
            <a:r>
              <a:rPr lang="en-AU" sz="2400" dirty="0">
                <a:solidFill>
                  <a:srgbClr val="FFC000"/>
                </a:solidFill>
                <a:latin typeface="Public Sans SemiBold" pitchFamily="2" charset="0"/>
              </a:rPr>
              <a:t>Intermediate risk</a:t>
            </a:r>
          </a:p>
        </p:txBody>
      </p:sp>
      <p:sp>
        <p:nvSpPr>
          <p:cNvPr id="15" name="TextBox 14">
            <a:extLst>
              <a:ext uri="{FF2B5EF4-FFF2-40B4-BE49-F238E27FC236}">
                <a16:creationId xmlns:a16="http://schemas.microsoft.com/office/drawing/2014/main" id="{9BE862D9-C69A-0F7E-B481-79005F8E8633}"/>
              </a:ext>
            </a:extLst>
          </p:cNvPr>
          <p:cNvSpPr txBox="1"/>
          <p:nvPr/>
        </p:nvSpPr>
        <p:spPr>
          <a:xfrm>
            <a:off x="10044283" y="1608233"/>
            <a:ext cx="1908626" cy="461665"/>
          </a:xfrm>
          <a:prstGeom prst="rect">
            <a:avLst/>
          </a:prstGeom>
          <a:noFill/>
        </p:spPr>
        <p:txBody>
          <a:bodyPr wrap="square" rtlCol="0">
            <a:spAutoFit/>
          </a:bodyPr>
          <a:lstStyle/>
          <a:p>
            <a:r>
              <a:rPr lang="en-AU" sz="2400" dirty="0">
                <a:solidFill>
                  <a:srgbClr val="FF0000"/>
                </a:solidFill>
                <a:latin typeface="Public Sans SemiBold" pitchFamily="2" charset="0"/>
              </a:rPr>
              <a:t>Higher risk</a:t>
            </a:r>
          </a:p>
        </p:txBody>
      </p:sp>
      <p:sp>
        <p:nvSpPr>
          <p:cNvPr id="16" name="TextBox 15">
            <a:extLst>
              <a:ext uri="{FF2B5EF4-FFF2-40B4-BE49-F238E27FC236}">
                <a16:creationId xmlns:a16="http://schemas.microsoft.com/office/drawing/2014/main" id="{563B2DAB-B538-8C90-39A6-49CFE8368F3D}"/>
              </a:ext>
            </a:extLst>
          </p:cNvPr>
          <p:cNvSpPr txBox="1"/>
          <p:nvPr/>
        </p:nvSpPr>
        <p:spPr>
          <a:xfrm>
            <a:off x="465917" y="2132372"/>
            <a:ext cx="1659493" cy="769441"/>
          </a:xfrm>
          <a:prstGeom prst="rect">
            <a:avLst/>
          </a:prstGeom>
          <a:noFill/>
        </p:spPr>
        <p:txBody>
          <a:bodyPr wrap="square" rtlCol="0">
            <a:spAutoFit/>
          </a:bodyPr>
          <a:lstStyle/>
          <a:p>
            <a:r>
              <a:rPr lang="en-AU" sz="2000" dirty="0"/>
              <a:t>HPV result: </a:t>
            </a:r>
          </a:p>
          <a:p>
            <a:r>
              <a:rPr lang="en-AU" sz="1200" dirty="0"/>
              <a:t>(can be clinician or self collection)</a:t>
            </a:r>
            <a:endParaRPr lang="en-AU" sz="2000" dirty="0"/>
          </a:p>
        </p:txBody>
      </p:sp>
      <p:sp>
        <p:nvSpPr>
          <p:cNvPr id="17" name="TextBox 16">
            <a:extLst>
              <a:ext uri="{FF2B5EF4-FFF2-40B4-BE49-F238E27FC236}">
                <a16:creationId xmlns:a16="http://schemas.microsoft.com/office/drawing/2014/main" id="{F506B643-24F2-CF25-BF66-C3C6A8648137}"/>
              </a:ext>
            </a:extLst>
          </p:cNvPr>
          <p:cNvSpPr txBox="1"/>
          <p:nvPr/>
        </p:nvSpPr>
        <p:spPr>
          <a:xfrm>
            <a:off x="465916" y="3832733"/>
            <a:ext cx="1991605" cy="769441"/>
          </a:xfrm>
          <a:prstGeom prst="rect">
            <a:avLst/>
          </a:prstGeom>
          <a:noFill/>
        </p:spPr>
        <p:txBody>
          <a:bodyPr wrap="square" rtlCol="0">
            <a:spAutoFit/>
          </a:bodyPr>
          <a:lstStyle/>
          <a:p>
            <a:r>
              <a:rPr lang="en-AU" sz="2000" dirty="0"/>
              <a:t>LBC result:</a:t>
            </a:r>
          </a:p>
          <a:p>
            <a:r>
              <a:rPr lang="en-AU" sz="1200" dirty="0"/>
              <a:t>(need clinician collection for cervical cells)</a:t>
            </a:r>
          </a:p>
        </p:txBody>
      </p:sp>
      <p:sp>
        <p:nvSpPr>
          <p:cNvPr id="18" name="TextBox 17">
            <a:extLst>
              <a:ext uri="{FF2B5EF4-FFF2-40B4-BE49-F238E27FC236}">
                <a16:creationId xmlns:a16="http://schemas.microsoft.com/office/drawing/2014/main" id="{BC7C9A1C-C45B-24CF-1CBF-2FC831F7089E}"/>
              </a:ext>
            </a:extLst>
          </p:cNvPr>
          <p:cNvSpPr txBox="1"/>
          <p:nvPr/>
        </p:nvSpPr>
        <p:spPr>
          <a:xfrm>
            <a:off x="465917" y="5225318"/>
            <a:ext cx="2249715" cy="707886"/>
          </a:xfrm>
          <a:prstGeom prst="rect">
            <a:avLst/>
          </a:prstGeom>
          <a:noFill/>
        </p:spPr>
        <p:txBody>
          <a:bodyPr wrap="square" rtlCol="0">
            <a:spAutoFit/>
          </a:bodyPr>
          <a:lstStyle/>
          <a:p>
            <a:r>
              <a:rPr lang="en-AU" sz="2000" dirty="0"/>
              <a:t>Management recommendation:</a:t>
            </a:r>
          </a:p>
        </p:txBody>
      </p:sp>
      <p:cxnSp>
        <p:nvCxnSpPr>
          <p:cNvPr id="19" name="Straight Arrow Connector 18">
            <a:extLst>
              <a:ext uri="{FF2B5EF4-FFF2-40B4-BE49-F238E27FC236}">
                <a16:creationId xmlns:a16="http://schemas.microsoft.com/office/drawing/2014/main" id="{21C825C9-2960-8745-D1D6-97855C35763A}"/>
              </a:ext>
            </a:extLst>
          </p:cNvPr>
          <p:cNvCxnSpPr>
            <a:cxnSpLocks/>
          </p:cNvCxnSpPr>
          <p:nvPr/>
        </p:nvCxnSpPr>
        <p:spPr>
          <a:xfrm>
            <a:off x="3745170" y="2983592"/>
            <a:ext cx="7079" cy="2002671"/>
          </a:xfrm>
          <a:prstGeom prst="straightConnector1">
            <a:avLst/>
          </a:prstGeom>
          <a:ln w="28575">
            <a:solidFill>
              <a:srgbClr val="002664"/>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511D21-E50A-F3A1-7CA4-4AC7A772A1A9}"/>
              </a:ext>
            </a:extLst>
          </p:cNvPr>
          <p:cNvSpPr txBox="1"/>
          <p:nvPr/>
        </p:nvSpPr>
        <p:spPr>
          <a:xfrm>
            <a:off x="5945340" y="2926448"/>
            <a:ext cx="290688" cy="400110"/>
          </a:xfrm>
          <a:prstGeom prst="rect">
            <a:avLst/>
          </a:prstGeom>
          <a:noFill/>
        </p:spPr>
        <p:txBody>
          <a:bodyPr wrap="square" rtlCol="0">
            <a:spAutoFit/>
          </a:bodyPr>
          <a:lstStyle/>
          <a:p>
            <a:r>
              <a:rPr lang="en-AU" sz="2000" dirty="0"/>
              <a:t>+</a:t>
            </a:r>
            <a:endParaRPr lang="en-AU" dirty="0"/>
          </a:p>
        </p:txBody>
      </p:sp>
      <p:sp>
        <p:nvSpPr>
          <p:cNvPr id="21" name="TextBox 20">
            <a:extLst>
              <a:ext uri="{FF2B5EF4-FFF2-40B4-BE49-F238E27FC236}">
                <a16:creationId xmlns:a16="http://schemas.microsoft.com/office/drawing/2014/main" id="{F0081087-1AA8-6010-92B5-EED581126744}"/>
              </a:ext>
            </a:extLst>
          </p:cNvPr>
          <p:cNvSpPr txBox="1"/>
          <p:nvPr/>
        </p:nvSpPr>
        <p:spPr>
          <a:xfrm>
            <a:off x="8541853" y="2926775"/>
            <a:ext cx="290688" cy="400110"/>
          </a:xfrm>
          <a:prstGeom prst="rect">
            <a:avLst/>
          </a:prstGeom>
          <a:noFill/>
        </p:spPr>
        <p:txBody>
          <a:bodyPr wrap="square" rtlCol="0">
            <a:spAutoFit/>
          </a:bodyPr>
          <a:lstStyle/>
          <a:p>
            <a:r>
              <a:rPr lang="en-AU" sz="2000" dirty="0"/>
              <a:t>+</a:t>
            </a:r>
            <a:endParaRPr lang="en-AU" dirty="0"/>
          </a:p>
        </p:txBody>
      </p:sp>
      <p:sp>
        <p:nvSpPr>
          <p:cNvPr id="22" name="TextBox 21">
            <a:extLst>
              <a:ext uri="{FF2B5EF4-FFF2-40B4-BE49-F238E27FC236}">
                <a16:creationId xmlns:a16="http://schemas.microsoft.com/office/drawing/2014/main" id="{4A732C3B-923F-175D-94EE-745FC241AE33}"/>
              </a:ext>
            </a:extLst>
          </p:cNvPr>
          <p:cNvSpPr txBox="1"/>
          <p:nvPr/>
        </p:nvSpPr>
        <p:spPr>
          <a:xfrm>
            <a:off x="10834998" y="2926448"/>
            <a:ext cx="290688" cy="400110"/>
          </a:xfrm>
          <a:prstGeom prst="rect">
            <a:avLst/>
          </a:prstGeom>
          <a:noFill/>
        </p:spPr>
        <p:txBody>
          <a:bodyPr wrap="square" rtlCol="0">
            <a:spAutoFit/>
          </a:bodyPr>
          <a:lstStyle/>
          <a:p>
            <a:r>
              <a:rPr lang="en-AU" sz="2000" dirty="0"/>
              <a:t>+</a:t>
            </a:r>
            <a:endParaRPr lang="en-AU" dirty="0"/>
          </a:p>
        </p:txBody>
      </p:sp>
      <p:cxnSp>
        <p:nvCxnSpPr>
          <p:cNvPr id="23" name="Straight Arrow Connector 22">
            <a:extLst>
              <a:ext uri="{FF2B5EF4-FFF2-40B4-BE49-F238E27FC236}">
                <a16:creationId xmlns:a16="http://schemas.microsoft.com/office/drawing/2014/main" id="{3A8309D2-7FE2-CE3B-3C28-93D4404A6E2F}"/>
              </a:ext>
            </a:extLst>
          </p:cNvPr>
          <p:cNvCxnSpPr>
            <a:cxnSpLocks/>
          </p:cNvCxnSpPr>
          <p:nvPr/>
        </p:nvCxnSpPr>
        <p:spPr>
          <a:xfrm>
            <a:off x="6100521" y="4694281"/>
            <a:ext cx="0" cy="351076"/>
          </a:xfrm>
          <a:prstGeom prst="straightConnector1">
            <a:avLst/>
          </a:prstGeom>
          <a:ln w="28575">
            <a:solidFill>
              <a:srgbClr val="00266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D01AA03-F605-32D2-8E1B-5F245ED99DD8}"/>
              </a:ext>
            </a:extLst>
          </p:cNvPr>
          <p:cNvCxnSpPr>
            <a:cxnSpLocks/>
          </p:cNvCxnSpPr>
          <p:nvPr/>
        </p:nvCxnSpPr>
        <p:spPr>
          <a:xfrm>
            <a:off x="8798006" y="4694281"/>
            <a:ext cx="0" cy="351076"/>
          </a:xfrm>
          <a:prstGeom prst="straightConnector1">
            <a:avLst/>
          </a:prstGeom>
          <a:ln w="28575">
            <a:solidFill>
              <a:srgbClr val="00266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11E144F-1BD1-4879-2236-586BCDDB0822}"/>
              </a:ext>
            </a:extLst>
          </p:cNvPr>
          <p:cNvCxnSpPr>
            <a:cxnSpLocks/>
          </p:cNvCxnSpPr>
          <p:nvPr/>
        </p:nvCxnSpPr>
        <p:spPr>
          <a:xfrm>
            <a:off x="10977320" y="4698685"/>
            <a:ext cx="0" cy="351076"/>
          </a:xfrm>
          <a:prstGeom prst="straightConnector1">
            <a:avLst/>
          </a:prstGeom>
          <a:ln w="28575">
            <a:solidFill>
              <a:srgbClr val="002664"/>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9858CD6-9FB2-A5E8-A045-80B7CC453D40}"/>
              </a:ext>
            </a:extLst>
          </p:cNvPr>
          <p:cNvSpPr txBox="1"/>
          <p:nvPr/>
        </p:nvSpPr>
        <p:spPr>
          <a:xfrm>
            <a:off x="2990340" y="6309846"/>
            <a:ext cx="9101469" cy="461665"/>
          </a:xfrm>
          <a:prstGeom prst="rect">
            <a:avLst/>
          </a:prstGeom>
          <a:noFill/>
        </p:spPr>
        <p:txBody>
          <a:bodyPr wrap="square" rtlCol="0">
            <a:spAutoFit/>
          </a:bodyPr>
          <a:lstStyle/>
          <a:p>
            <a:r>
              <a:rPr lang="en-AU" sz="1200" dirty="0"/>
              <a:t>*If HPV (not 16/18) detected on self-collected vaginal swab </a:t>
            </a:r>
            <a:r>
              <a:rPr lang="en-AU" sz="1200" dirty="0">
                <a:sym typeface="Wingdings" panose="05000000000000000000" pitchFamily="2" charset="2"/>
              </a:rPr>
              <a:t> women to return for clinician-collected sample for LBC to determine risk category</a:t>
            </a:r>
            <a:endParaRPr lang="en-AU" sz="1200" strike="sngStrike" dirty="0"/>
          </a:p>
        </p:txBody>
      </p:sp>
    </p:spTree>
    <p:extLst>
      <p:ext uri="{BB962C8B-B14F-4D97-AF65-F5344CB8AC3E}">
        <p14:creationId xmlns:p14="http://schemas.microsoft.com/office/powerpoint/2010/main" val="79557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8041-6BB8-1BE4-618E-AE64E6126FD6}"/>
              </a:ext>
            </a:extLst>
          </p:cNvPr>
          <p:cNvSpPr>
            <a:spLocks noGrp="1"/>
          </p:cNvSpPr>
          <p:nvPr>
            <p:ph type="title"/>
          </p:nvPr>
        </p:nvSpPr>
        <p:spPr/>
        <p:txBody>
          <a:bodyPr>
            <a:normAutofit fontScale="90000"/>
          </a:bodyPr>
          <a:lstStyle/>
          <a:p>
            <a:r>
              <a:rPr lang="en-AU" dirty="0"/>
              <a:t>Example pathology report (1) </a:t>
            </a:r>
            <a:r>
              <a:rPr lang="en-AU" sz="3600" dirty="0"/>
              <a:t> </a:t>
            </a:r>
            <a:br>
              <a:rPr lang="en-AU" sz="3600" dirty="0"/>
            </a:br>
            <a:r>
              <a:rPr lang="en-AU" sz="3100" i="1" dirty="0">
                <a:solidFill>
                  <a:schemeClr val="tx2"/>
                </a:solidFill>
              </a:rPr>
              <a:t>Clinician-collected cervical sample, no reflex LBC </a:t>
            </a:r>
            <a:endParaRPr lang="en-AU" i="1" dirty="0">
              <a:solidFill>
                <a:schemeClr val="tx2"/>
              </a:solidFill>
            </a:endParaRPr>
          </a:p>
        </p:txBody>
      </p:sp>
      <p:graphicFrame>
        <p:nvGraphicFramePr>
          <p:cNvPr id="4" name="Table 4">
            <a:extLst>
              <a:ext uri="{FF2B5EF4-FFF2-40B4-BE49-F238E27FC236}">
                <a16:creationId xmlns:a16="http://schemas.microsoft.com/office/drawing/2014/main" id="{22748612-61EE-AE6D-E6A4-D7FC7C258756}"/>
              </a:ext>
            </a:extLst>
          </p:cNvPr>
          <p:cNvGraphicFramePr>
            <a:graphicFrameLocks noGrp="1"/>
          </p:cNvGraphicFramePr>
          <p:nvPr>
            <p:extLst>
              <p:ext uri="{D42A27DB-BD31-4B8C-83A1-F6EECF244321}">
                <p14:modId xmlns:p14="http://schemas.microsoft.com/office/powerpoint/2010/main" val="2592662146"/>
              </p:ext>
            </p:extLst>
          </p:nvPr>
        </p:nvGraphicFramePr>
        <p:xfrm>
          <a:off x="838199" y="1790163"/>
          <a:ext cx="10572484" cy="2696836"/>
        </p:xfrm>
        <a:graphic>
          <a:graphicData uri="http://schemas.openxmlformats.org/drawingml/2006/table">
            <a:tbl>
              <a:tblPr firstRow="1" bandRow="1">
                <a:tableStyleId>{2D5ABB26-0587-4C30-8999-92F81FD0307C}</a:tableStyleId>
              </a:tblPr>
              <a:tblGrid>
                <a:gridCol w="2780764">
                  <a:extLst>
                    <a:ext uri="{9D8B030D-6E8A-4147-A177-3AD203B41FA5}">
                      <a16:colId xmlns:a16="http://schemas.microsoft.com/office/drawing/2014/main" val="3732595907"/>
                    </a:ext>
                  </a:extLst>
                </a:gridCol>
                <a:gridCol w="7791720">
                  <a:extLst>
                    <a:ext uri="{9D8B030D-6E8A-4147-A177-3AD203B41FA5}">
                      <a16:colId xmlns:a16="http://schemas.microsoft.com/office/drawing/2014/main" val="3942940229"/>
                    </a:ext>
                  </a:extLst>
                </a:gridCol>
              </a:tblGrid>
              <a:tr h="563553">
                <a:tc>
                  <a:txBody>
                    <a:bodyPr/>
                    <a:lstStyle/>
                    <a:p>
                      <a:r>
                        <a:rPr lang="en-AU" dirty="0"/>
                        <a:t>CERVICAL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latin typeface="Public Sans SemiBold" pitchFamily="2" charset="0"/>
                        </a:rPr>
                        <a:t>LOW RISK</a:t>
                      </a:r>
                      <a:r>
                        <a:rPr lang="en-AU" b="1" dirty="0"/>
                        <a:t> </a:t>
                      </a:r>
                      <a:r>
                        <a:rPr lang="en-AU" dirty="0"/>
                        <a:t>FOR SIGNIFICANT CERVICAL ABNORMALITY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17664787"/>
                  </a:ext>
                </a:extLst>
              </a:tr>
              <a:tr h="326503">
                <a:tc>
                  <a:txBody>
                    <a:bodyPr/>
                    <a:lstStyle/>
                    <a:p>
                      <a:r>
                        <a:rPr lang="en-AU" dirty="0"/>
                        <a:t>SPECIMEN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latin typeface="Public Sans SemiBold" pitchFamily="2" charset="0"/>
                        </a:rPr>
                        <a:t>Cervical</a:t>
                      </a:r>
                      <a:r>
                        <a:rPr lang="en-AU" dirty="0"/>
                        <a:t> - </a:t>
                      </a:r>
                      <a:r>
                        <a:rPr lang="en-AU" sz="1800" b="0" u="none" strike="noStrike" kern="1200" baseline="0" dirty="0">
                          <a:solidFill>
                            <a:srgbClr val="000000"/>
                          </a:solidFill>
                        </a:rPr>
                        <a:t>ThinPrep® / BD SurePath™</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874779"/>
                  </a:ext>
                </a:extLst>
              </a:tr>
              <a:tr h="1401763">
                <a:tc>
                  <a:txBody>
                    <a:bodyPr/>
                    <a:lstStyle/>
                    <a:p>
                      <a:r>
                        <a:rPr lang="en-AU" dirty="0"/>
                        <a:t>TEST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sz="1800" b="0" u="none" strike="noStrike" kern="1200" baseline="0" dirty="0">
                          <a:solidFill>
                            <a:srgbClr val="000000"/>
                          </a:solidFill>
                        </a:rPr>
                        <a:t>PCR for Oncogenic HPV and genotype:</a:t>
                      </a:r>
                    </a:p>
                    <a:p>
                      <a:pPr marL="457200" lvl="1" indent="0">
                        <a:buNone/>
                      </a:pPr>
                      <a:r>
                        <a:rPr lang="en-AU" sz="1800" kern="1200" dirty="0">
                          <a:solidFill>
                            <a:srgbClr val="000000"/>
                          </a:solidFill>
                        </a:rPr>
                        <a:t>HPV 16 – Not detected	</a:t>
                      </a:r>
                    </a:p>
                    <a:p>
                      <a:pPr marL="457200" lvl="1" indent="0">
                        <a:buNone/>
                      </a:pPr>
                      <a:r>
                        <a:rPr lang="en-AU" sz="1800" kern="1200" dirty="0">
                          <a:solidFill>
                            <a:srgbClr val="000000"/>
                          </a:solidFill>
                        </a:rPr>
                        <a:t>HPV 18 – Not detected	</a:t>
                      </a:r>
                    </a:p>
                    <a:p>
                      <a:pPr marL="457200" lvl="1" indent="0">
                        <a:buNone/>
                      </a:pPr>
                      <a:r>
                        <a:rPr lang="en-AU" sz="1800" kern="1200" dirty="0">
                          <a:solidFill>
                            <a:srgbClr val="000000"/>
                          </a:solidFill>
                        </a:rPr>
                        <a:t>HPV (not 16/18) – Not detected</a:t>
                      </a:r>
                      <a:r>
                        <a:rPr lang="en-AU" sz="1800" b="0" u="none" strike="noStrike" kern="1200" baseline="0" dirty="0">
                          <a:solidFill>
                            <a:schemeClr val="dk1"/>
                          </a:solidFill>
                        </a:rPr>
                        <a:t>	</a:t>
                      </a:r>
                      <a:r>
                        <a:rPr lang="en-AU" sz="1800" b="0" u="none" strike="noStrike" kern="1200" baseline="0" dirty="0">
                          <a:solidFill>
                            <a:srgbClr val="000000"/>
                          </a:solidFill>
                        </a:rPr>
                        <a:t>	</a:t>
                      </a:r>
                      <a:endParaRPr lang="en-AU" sz="1800" b="0" i="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367804"/>
                  </a:ext>
                </a:extLst>
              </a:tr>
              <a:tr h="326503">
                <a:tc>
                  <a:txBody>
                    <a:bodyPr/>
                    <a:lstStyle/>
                    <a:p>
                      <a:r>
                        <a:rPr lang="en-AU" b="0" dirty="0">
                          <a:latin typeface="Public Sans SemiBold" pitchFamily="2" charset="0"/>
                        </a:rPr>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latin typeface="Public Sans SemiBold" pitchFamily="2" charset="0"/>
                        </a:rPr>
                        <a:t>Rescreen in five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241552"/>
                  </a:ext>
                </a:extLst>
              </a:tr>
            </a:tbl>
          </a:graphicData>
        </a:graphic>
      </p:graphicFrame>
    </p:spTree>
    <p:extLst>
      <p:ext uri="{BB962C8B-B14F-4D97-AF65-F5344CB8AC3E}">
        <p14:creationId xmlns:p14="http://schemas.microsoft.com/office/powerpoint/2010/main" val="1976282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8041-6BB8-1BE4-618E-AE64E6126FD6}"/>
              </a:ext>
            </a:extLst>
          </p:cNvPr>
          <p:cNvSpPr>
            <a:spLocks noGrp="1"/>
          </p:cNvSpPr>
          <p:nvPr>
            <p:ph type="title"/>
          </p:nvPr>
        </p:nvSpPr>
        <p:spPr/>
        <p:txBody>
          <a:bodyPr>
            <a:normAutofit fontScale="90000"/>
          </a:bodyPr>
          <a:lstStyle/>
          <a:p>
            <a:r>
              <a:rPr lang="en-AU" dirty="0"/>
              <a:t>Example pathology report (2) </a:t>
            </a:r>
            <a:r>
              <a:rPr lang="en-AU" sz="3600" dirty="0"/>
              <a:t> </a:t>
            </a:r>
            <a:br>
              <a:rPr lang="en-AU" sz="3600" dirty="0"/>
            </a:br>
            <a:r>
              <a:rPr lang="en-AU" sz="3100" i="1" dirty="0"/>
              <a:t>Clinician collected cervical sample with reflex LBC</a:t>
            </a:r>
            <a:endParaRPr lang="en-AU" i="1" dirty="0"/>
          </a:p>
        </p:txBody>
      </p:sp>
      <p:graphicFrame>
        <p:nvGraphicFramePr>
          <p:cNvPr id="4" name="Table 4">
            <a:extLst>
              <a:ext uri="{FF2B5EF4-FFF2-40B4-BE49-F238E27FC236}">
                <a16:creationId xmlns:a16="http://schemas.microsoft.com/office/drawing/2014/main" id="{22748612-61EE-AE6D-E6A4-D7FC7C258756}"/>
              </a:ext>
            </a:extLst>
          </p:cNvPr>
          <p:cNvGraphicFramePr>
            <a:graphicFrameLocks noGrp="1"/>
          </p:cNvGraphicFramePr>
          <p:nvPr>
            <p:extLst>
              <p:ext uri="{D42A27DB-BD31-4B8C-83A1-F6EECF244321}">
                <p14:modId xmlns:p14="http://schemas.microsoft.com/office/powerpoint/2010/main" val="2662581288"/>
              </p:ext>
            </p:extLst>
          </p:nvPr>
        </p:nvGraphicFramePr>
        <p:xfrm>
          <a:off x="838199" y="1790163"/>
          <a:ext cx="10572484" cy="4032328"/>
        </p:xfrm>
        <a:graphic>
          <a:graphicData uri="http://schemas.openxmlformats.org/drawingml/2006/table">
            <a:tbl>
              <a:tblPr firstRow="1" bandRow="1">
                <a:tableStyleId>{2D5ABB26-0587-4C30-8999-92F81FD0307C}</a:tableStyleId>
              </a:tblPr>
              <a:tblGrid>
                <a:gridCol w="2780764">
                  <a:extLst>
                    <a:ext uri="{9D8B030D-6E8A-4147-A177-3AD203B41FA5}">
                      <a16:colId xmlns:a16="http://schemas.microsoft.com/office/drawing/2014/main" val="3732595907"/>
                    </a:ext>
                  </a:extLst>
                </a:gridCol>
                <a:gridCol w="7791720">
                  <a:extLst>
                    <a:ext uri="{9D8B030D-6E8A-4147-A177-3AD203B41FA5}">
                      <a16:colId xmlns:a16="http://schemas.microsoft.com/office/drawing/2014/main" val="3942940229"/>
                    </a:ext>
                  </a:extLst>
                </a:gridCol>
              </a:tblGrid>
              <a:tr h="563553">
                <a:tc>
                  <a:txBody>
                    <a:bodyPr/>
                    <a:lstStyle/>
                    <a:p>
                      <a:r>
                        <a:rPr lang="en-AU" dirty="0"/>
                        <a:t>CERVICAL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latin typeface="Public Sans SemiBold" pitchFamily="2" charset="0"/>
                        </a:rPr>
                        <a:t>INTERMEDIATE RISK</a:t>
                      </a:r>
                      <a:r>
                        <a:rPr lang="en-AU" b="1" dirty="0"/>
                        <a:t> </a:t>
                      </a:r>
                      <a:r>
                        <a:rPr lang="en-AU" dirty="0"/>
                        <a:t>FOR SIGNIFICANT CERVICAL ABNORMALITY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17664787"/>
                  </a:ext>
                </a:extLst>
              </a:tr>
              <a:tr h="326503">
                <a:tc>
                  <a:txBody>
                    <a:bodyPr/>
                    <a:lstStyle/>
                    <a:p>
                      <a:r>
                        <a:rPr lang="en-AU" dirty="0"/>
                        <a:t>SPECIMEN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latin typeface="Public Sans SemiBold" pitchFamily="2" charset="0"/>
                        </a:rPr>
                        <a:t>Cervical</a:t>
                      </a:r>
                      <a:r>
                        <a:rPr lang="en-AU" dirty="0"/>
                        <a:t> - </a:t>
                      </a:r>
                      <a:r>
                        <a:rPr lang="en-AU" sz="1800" b="0" u="none" strike="noStrike" kern="1200" baseline="0" dirty="0">
                          <a:solidFill>
                            <a:srgbClr val="000000"/>
                          </a:solidFill>
                        </a:rPr>
                        <a:t>ThinPrep® / BD SurePath™</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874779"/>
                  </a:ext>
                </a:extLst>
              </a:tr>
              <a:tr h="2737255">
                <a:tc>
                  <a:txBody>
                    <a:bodyPr/>
                    <a:lstStyle/>
                    <a:p>
                      <a:r>
                        <a:rPr lang="en-AU" dirty="0"/>
                        <a:t>TEST 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sz="1800" b="0" u="none" strike="noStrike" kern="1200" baseline="0" dirty="0">
                          <a:solidFill>
                            <a:srgbClr val="000000"/>
                          </a:solidFill>
                        </a:rPr>
                        <a:t>PCR for Oncogenic HPV and genotype:</a:t>
                      </a:r>
                    </a:p>
                    <a:p>
                      <a:pPr marL="457200" lvl="1" indent="0">
                        <a:buNone/>
                      </a:pPr>
                      <a:r>
                        <a:rPr lang="en-AU" sz="1800" kern="1200" dirty="0">
                          <a:solidFill>
                            <a:srgbClr val="000000"/>
                          </a:solidFill>
                        </a:rPr>
                        <a:t>HPV 16 – Not detected	</a:t>
                      </a:r>
                    </a:p>
                    <a:p>
                      <a:pPr marL="457200" lvl="1" indent="0">
                        <a:buNone/>
                      </a:pPr>
                      <a:r>
                        <a:rPr lang="en-AU" sz="1800" kern="1200" dirty="0">
                          <a:solidFill>
                            <a:srgbClr val="000000"/>
                          </a:solidFill>
                        </a:rPr>
                        <a:t>HPV 18 – Not detected	</a:t>
                      </a:r>
                    </a:p>
                    <a:p>
                      <a:pPr marL="457200" lvl="1" indent="0">
                        <a:buNone/>
                      </a:pPr>
                      <a:r>
                        <a:rPr lang="en-AU" sz="1800" b="0" kern="1200" dirty="0">
                          <a:solidFill>
                            <a:srgbClr val="000000"/>
                          </a:solidFill>
                          <a:latin typeface="Public Sans SemiBold" pitchFamily="2" charset="0"/>
                        </a:rPr>
                        <a:t>HPV (not 16/18) – Detected</a:t>
                      </a:r>
                      <a:r>
                        <a:rPr lang="en-AU" sz="1800" b="0" u="none" strike="noStrike" kern="1200" baseline="0" dirty="0">
                          <a:solidFill>
                            <a:schemeClr val="dk1"/>
                          </a:solidFill>
                          <a:latin typeface="Public Sans SemiBold" pitchFamily="2" charset="0"/>
                        </a:rPr>
                        <a:t>	</a:t>
                      </a:r>
                      <a:r>
                        <a:rPr lang="en-AU" sz="1800" b="0" u="none" strike="noStrike" kern="1200" baseline="0" dirty="0">
                          <a:solidFill>
                            <a:srgbClr val="000000"/>
                          </a:solidFill>
                        </a:rPr>
                        <a:t>	</a:t>
                      </a:r>
                    </a:p>
                    <a:p>
                      <a:pPr marL="0" indent="0">
                        <a:buNone/>
                      </a:pPr>
                      <a:endParaRPr lang="en-AU" sz="1800" b="0" u="none" strike="noStrike" kern="1200" baseline="0" dirty="0">
                        <a:solidFill>
                          <a:srgbClr val="000000"/>
                        </a:solidFill>
                      </a:endParaRPr>
                    </a:p>
                    <a:p>
                      <a:pPr marL="0" indent="0">
                        <a:buNone/>
                      </a:pPr>
                      <a:r>
                        <a:rPr lang="en-AU" sz="1800" b="0" u="none" strike="noStrike" kern="1200" baseline="0" dirty="0">
                          <a:solidFill>
                            <a:srgbClr val="000000"/>
                          </a:solidFill>
                        </a:rPr>
                        <a:t>Liquid Based Cytology (LBC), Manually Read: </a:t>
                      </a:r>
                      <a:r>
                        <a:rPr lang="en-AU" sz="1800" b="0" u="none" strike="noStrike" kern="1200" baseline="0" dirty="0">
                          <a:solidFill>
                            <a:srgbClr val="000000"/>
                          </a:solidFill>
                          <a:latin typeface="Public Sans SemiBold" pitchFamily="2" charset="0"/>
                        </a:rPr>
                        <a:t>There is no evidence of a squamous intraepithelial lesion or malignancy </a:t>
                      </a:r>
                    </a:p>
                    <a:p>
                      <a:pPr marL="0" indent="0">
                        <a:buNone/>
                      </a:pPr>
                      <a:r>
                        <a:rPr lang="en-AU" sz="1800" b="0" u="none" strike="noStrike" kern="1200" baseline="0" dirty="0">
                          <a:solidFill>
                            <a:srgbClr val="000000"/>
                          </a:solidFill>
                        </a:rPr>
                        <a:t>Endocervical component: Present</a:t>
                      </a:r>
                      <a:endParaRPr lang="en-AU" sz="1800" b="0" i="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0367804"/>
                  </a:ext>
                </a:extLst>
              </a:tr>
              <a:tr h="326503">
                <a:tc>
                  <a:txBody>
                    <a:bodyPr/>
                    <a:lstStyle/>
                    <a:p>
                      <a:r>
                        <a:rPr lang="en-AU" b="0" dirty="0">
                          <a:latin typeface="Public Sans SemiBold" pitchFamily="2" charset="0"/>
                        </a:rPr>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latin typeface="Public Sans SemiBold" pitchFamily="2" charset="0"/>
                        </a:rPr>
                        <a:t>Repeat test in 12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2241552"/>
                  </a:ext>
                </a:extLst>
              </a:tr>
            </a:tbl>
          </a:graphicData>
        </a:graphic>
      </p:graphicFrame>
    </p:spTree>
    <p:extLst>
      <p:ext uri="{BB962C8B-B14F-4D97-AF65-F5344CB8AC3E}">
        <p14:creationId xmlns:p14="http://schemas.microsoft.com/office/powerpoint/2010/main" val="209595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C445-75BE-ED4B-7E1B-85259D94DC66}"/>
              </a:ext>
            </a:extLst>
          </p:cNvPr>
          <p:cNvSpPr>
            <a:spLocks noGrp="1"/>
          </p:cNvSpPr>
          <p:nvPr>
            <p:ph type="title"/>
          </p:nvPr>
        </p:nvSpPr>
        <p:spPr/>
        <p:txBody>
          <a:bodyPr>
            <a:normAutofit fontScale="90000"/>
          </a:bodyPr>
          <a:lstStyle/>
          <a:p>
            <a:r>
              <a:rPr lang="en-AU" dirty="0"/>
              <a:t>Example pathology report (3)    </a:t>
            </a:r>
            <a:br>
              <a:rPr lang="en-AU" dirty="0"/>
            </a:br>
            <a:r>
              <a:rPr lang="en-AU" sz="3100" i="1" dirty="0"/>
              <a:t>Self-collected vaginal sample</a:t>
            </a:r>
            <a:endParaRPr lang="en-AU" i="1" dirty="0"/>
          </a:p>
        </p:txBody>
      </p:sp>
      <p:graphicFrame>
        <p:nvGraphicFramePr>
          <p:cNvPr id="4" name="Table 4">
            <a:extLst>
              <a:ext uri="{FF2B5EF4-FFF2-40B4-BE49-F238E27FC236}">
                <a16:creationId xmlns:a16="http://schemas.microsoft.com/office/drawing/2014/main" id="{238DC5BB-2548-5D9F-B7C1-4A4CCB1CC103}"/>
              </a:ext>
            </a:extLst>
          </p:cNvPr>
          <p:cNvGraphicFramePr>
            <a:graphicFrameLocks noGrp="1"/>
          </p:cNvGraphicFramePr>
          <p:nvPr>
            <p:extLst>
              <p:ext uri="{D42A27DB-BD31-4B8C-83A1-F6EECF244321}">
                <p14:modId xmlns:p14="http://schemas.microsoft.com/office/powerpoint/2010/main" val="2827741410"/>
              </p:ext>
            </p:extLst>
          </p:nvPr>
        </p:nvGraphicFramePr>
        <p:xfrm>
          <a:off x="838200" y="1808950"/>
          <a:ext cx="10569600" cy="3727316"/>
        </p:xfrm>
        <a:graphic>
          <a:graphicData uri="http://schemas.openxmlformats.org/drawingml/2006/table">
            <a:tbl>
              <a:tblPr firstRow="1" bandRow="1">
                <a:tableStyleId>{2D5ABB26-0587-4C30-8999-92F81FD0307C}</a:tableStyleId>
              </a:tblPr>
              <a:tblGrid>
                <a:gridCol w="2779200">
                  <a:extLst>
                    <a:ext uri="{9D8B030D-6E8A-4147-A177-3AD203B41FA5}">
                      <a16:colId xmlns:a16="http://schemas.microsoft.com/office/drawing/2014/main" val="3650052806"/>
                    </a:ext>
                  </a:extLst>
                </a:gridCol>
                <a:gridCol w="7790400">
                  <a:extLst>
                    <a:ext uri="{9D8B030D-6E8A-4147-A177-3AD203B41FA5}">
                      <a16:colId xmlns:a16="http://schemas.microsoft.com/office/drawing/2014/main" val="2818393859"/>
                    </a:ext>
                  </a:extLst>
                </a:gridCol>
              </a:tblGrid>
              <a:tr h="600618">
                <a:tc>
                  <a:txBody>
                    <a:bodyPr/>
                    <a:lstStyle/>
                    <a:p>
                      <a:r>
                        <a:rPr lang="en-AU" dirty="0"/>
                        <a:t>CERVICAL SCREENING</a:t>
                      </a:r>
                      <a:endParaRPr lang="en-AU"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solidFill>
                            <a:schemeClr val="bg1"/>
                          </a:solidFill>
                          <a:latin typeface="Public Sans SemiBold" pitchFamily="2" charset="0"/>
                        </a:rPr>
                        <a:t>HIGHER RISK</a:t>
                      </a:r>
                      <a:r>
                        <a:rPr lang="en-AU" b="1" dirty="0">
                          <a:solidFill>
                            <a:schemeClr val="bg1"/>
                          </a:solidFill>
                        </a:rPr>
                        <a:t> </a:t>
                      </a:r>
                      <a:r>
                        <a:rPr lang="en-AU" dirty="0">
                          <a:solidFill>
                            <a:schemeClr val="bg1"/>
                          </a:solidFill>
                        </a:rPr>
                        <a:t>OF SIGNIFICANT CERVICAL ABNORMALITY</a:t>
                      </a:r>
                      <a:endParaRPr lang="en-AU" dirty="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30760082"/>
                  </a:ext>
                </a:extLst>
              </a:tr>
              <a:tr h="506331">
                <a:tc>
                  <a:txBody>
                    <a:bodyPr/>
                    <a:lstStyle/>
                    <a:p>
                      <a:r>
                        <a:rPr lang="en-AU" dirty="0"/>
                        <a:t>SPECIMEN</a:t>
                      </a:r>
                      <a:endParaRPr lang="en-AU"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dirty="0"/>
                        <a:t>Lower vaginal sample – </a:t>
                      </a:r>
                      <a:r>
                        <a:rPr lang="en-AU" b="0" dirty="0">
                          <a:latin typeface="Public Sans SemiBold" pitchFamily="2" charset="0"/>
                        </a:rPr>
                        <a:t>self collected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6257190"/>
                  </a:ext>
                </a:extLst>
              </a:tr>
              <a:tr h="1157327">
                <a:tc>
                  <a:txBody>
                    <a:bodyPr/>
                    <a:lstStyle/>
                    <a:p>
                      <a:r>
                        <a:rPr lang="en-AU" dirty="0"/>
                        <a:t>TEST RESULTS</a:t>
                      </a:r>
                      <a:endParaRPr lang="en-AU"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sz="1800" b="0" u="none" strike="noStrike" kern="1200" baseline="0" dirty="0">
                          <a:solidFill>
                            <a:srgbClr val="000000"/>
                          </a:solidFill>
                        </a:rPr>
                        <a:t>PCR for Oncogenic HPV and genotype:</a:t>
                      </a:r>
                    </a:p>
                    <a:p>
                      <a:pPr marL="457200" lvl="1" indent="0">
                        <a:buNone/>
                      </a:pPr>
                      <a:r>
                        <a:rPr lang="en-AU" sz="1800" b="0" kern="1200" dirty="0">
                          <a:solidFill>
                            <a:srgbClr val="000000"/>
                          </a:solidFill>
                          <a:latin typeface="Public Sans SemiBold" pitchFamily="2" charset="0"/>
                        </a:rPr>
                        <a:t>HPV 16 – Detected</a:t>
                      </a:r>
                      <a:r>
                        <a:rPr lang="en-AU" sz="1800" kern="1200" dirty="0">
                          <a:solidFill>
                            <a:srgbClr val="000000"/>
                          </a:solidFill>
                        </a:rPr>
                        <a:t>	</a:t>
                      </a:r>
                    </a:p>
                    <a:p>
                      <a:pPr marL="457200" lvl="1" indent="0">
                        <a:buNone/>
                      </a:pPr>
                      <a:r>
                        <a:rPr lang="en-AU" sz="1800" kern="1200" dirty="0">
                          <a:solidFill>
                            <a:srgbClr val="000000"/>
                          </a:solidFill>
                        </a:rPr>
                        <a:t>HPV 18 – Not detected	</a:t>
                      </a:r>
                    </a:p>
                    <a:p>
                      <a:pPr marL="457200" lvl="1" indent="0">
                        <a:buNone/>
                      </a:pPr>
                      <a:r>
                        <a:rPr lang="en-AU" sz="1800" b="0" kern="1200" dirty="0">
                          <a:solidFill>
                            <a:srgbClr val="000000"/>
                          </a:solidFill>
                        </a:rPr>
                        <a:t>HPV (not 16/18) – Not detected</a:t>
                      </a:r>
                      <a:r>
                        <a:rPr lang="en-AU" sz="1800" b="1" u="none" strike="noStrike" kern="1200" baseline="0" dirty="0">
                          <a:solidFill>
                            <a:schemeClr val="dk1"/>
                          </a:solidFill>
                        </a:rPr>
                        <a:t>	</a:t>
                      </a:r>
                      <a:r>
                        <a:rPr lang="en-AU" sz="1800" b="0" u="none" strike="noStrike" kern="1200" baseline="0" dirty="0">
                          <a:solidFill>
                            <a:srgbClr val="000000"/>
                          </a:solidFill>
                        </a:rPr>
                        <a:t>	</a:t>
                      </a:r>
                    </a:p>
                    <a:p>
                      <a:pPr marL="0" indent="0">
                        <a:buNone/>
                      </a:pPr>
                      <a:r>
                        <a:rPr lang="en-AU" sz="1800" b="0" u="none" strike="noStrike" kern="1200" baseline="0" dirty="0">
                          <a:solidFill>
                            <a:srgbClr val="000000"/>
                          </a:solidFill>
                        </a:rPr>
                        <a:t>	</a:t>
                      </a:r>
                      <a:endParaRPr lang="en-AU" sz="1800" b="0" i="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1513187"/>
                  </a:ext>
                </a:extLst>
              </a:tr>
              <a:tr h="1157327">
                <a:tc>
                  <a:txBody>
                    <a:bodyPr/>
                    <a:lstStyle/>
                    <a:p>
                      <a:r>
                        <a:rPr lang="en-AU" b="0" dirty="0">
                          <a:latin typeface="Public Sans SemiBold" pitchFamily="2" charset="0"/>
                        </a:rPr>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AU" b="0" dirty="0">
                          <a:latin typeface="Public Sans SemiBold" pitchFamily="2" charset="0"/>
                        </a:rPr>
                        <a:t>Referral for colposcopic assessment. Cervical sample for Liquid Based Cytology can be obtained at the time of that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821339"/>
                  </a:ext>
                </a:extLst>
              </a:tr>
            </a:tbl>
          </a:graphicData>
        </a:graphic>
      </p:graphicFrame>
    </p:spTree>
    <p:extLst>
      <p:ext uri="{BB962C8B-B14F-4D97-AF65-F5344CB8AC3E}">
        <p14:creationId xmlns:p14="http://schemas.microsoft.com/office/powerpoint/2010/main" val="355037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A46E7B-0B56-3103-ED46-B9F7510DB56C}"/>
              </a:ext>
            </a:extLst>
          </p:cNvPr>
          <p:cNvPicPr>
            <a:picLocks noChangeAspect="1"/>
          </p:cNvPicPr>
          <p:nvPr/>
        </p:nvPicPr>
        <p:blipFill>
          <a:blip r:embed="rId3"/>
          <a:stretch>
            <a:fillRect/>
          </a:stretch>
        </p:blipFill>
        <p:spPr>
          <a:xfrm>
            <a:off x="7318896" y="5475733"/>
            <a:ext cx="4727456" cy="738665"/>
          </a:xfrm>
          <a:prstGeom prst="rect">
            <a:avLst/>
          </a:prstGeom>
          <a:ln>
            <a:noFill/>
          </a:ln>
        </p:spPr>
      </p:pic>
      <p:sp>
        <p:nvSpPr>
          <p:cNvPr id="2" name="Title 1">
            <a:extLst>
              <a:ext uri="{FF2B5EF4-FFF2-40B4-BE49-F238E27FC236}">
                <a16:creationId xmlns:a16="http://schemas.microsoft.com/office/drawing/2014/main" id="{49D27C3D-D6AD-4983-9203-F02E324AF56C}"/>
              </a:ext>
            </a:extLst>
          </p:cNvPr>
          <p:cNvSpPr>
            <a:spLocks noGrp="1"/>
          </p:cNvSpPr>
          <p:nvPr>
            <p:ph type="title"/>
          </p:nvPr>
        </p:nvSpPr>
        <p:spPr/>
        <p:txBody>
          <a:bodyPr>
            <a:normAutofit fontScale="90000"/>
          </a:bodyPr>
          <a:lstStyle/>
          <a:p>
            <a:r>
              <a:rPr lang="en-AU" dirty="0"/>
              <a:t>National Cervical Screening Program Clinical Guidelines Recommendations</a:t>
            </a:r>
          </a:p>
        </p:txBody>
      </p:sp>
      <p:sp>
        <p:nvSpPr>
          <p:cNvPr id="3" name="Content Placeholder 2">
            <a:extLst>
              <a:ext uri="{FF2B5EF4-FFF2-40B4-BE49-F238E27FC236}">
                <a16:creationId xmlns:a16="http://schemas.microsoft.com/office/drawing/2014/main" id="{B0FD8349-1864-49E6-8841-6E0FA7951EEB}"/>
              </a:ext>
            </a:extLst>
          </p:cNvPr>
          <p:cNvSpPr>
            <a:spLocks noGrp="1"/>
          </p:cNvSpPr>
          <p:nvPr>
            <p:ph idx="1"/>
          </p:nvPr>
        </p:nvSpPr>
        <p:spPr>
          <a:xfrm>
            <a:off x="838199" y="1772538"/>
            <a:ext cx="6186633" cy="4298477"/>
          </a:xfrm>
        </p:spPr>
        <p:txBody>
          <a:bodyPr>
            <a:noAutofit/>
          </a:bodyPr>
          <a:lstStyle/>
          <a:p>
            <a:pPr>
              <a:lnSpc>
                <a:spcPct val="100000"/>
              </a:lnSpc>
              <a:spcBef>
                <a:spcPts val="600"/>
              </a:spcBef>
            </a:pPr>
            <a:r>
              <a:rPr lang="en-AU" sz="1800" i="0" dirty="0">
                <a:solidFill>
                  <a:srgbClr val="454545"/>
                </a:solidFill>
                <a:effectLst/>
              </a:rPr>
              <a:t>Routine antenatal and postpartum care should include a review of the person’s cervical screening history. Those who are due or overdue for screening should be screened (REC7.1 )</a:t>
            </a:r>
            <a:endParaRPr lang="en-AU" sz="1800" dirty="0"/>
          </a:p>
          <a:p>
            <a:pPr>
              <a:lnSpc>
                <a:spcPct val="100000"/>
              </a:lnSpc>
              <a:spcBef>
                <a:spcPts val="600"/>
              </a:spcBef>
            </a:pPr>
            <a:r>
              <a:rPr lang="en-AU" sz="1800" b="1" dirty="0">
                <a:solidFill>
                  <a:srgbClr val="454545"/>
                </a:solidFill>
              </a:rPr>
              <a:t>Cervical screening can be safely performed at any time during pregnancy</a:t>
            </a:r>
            <a:r>
              <a:rPr lang="en-AU" sz="1800" dirty="0">
                <a:solidFill>
                  <a:srgbClr val="454545"/>
                </a:solidFill>
              </a:rPr>
              <a:t>, provided that the correct sampling equipment is used – the cyto-broom (REC 7.2)</a:t>
            </a:r>
          </a:p>
          <a:p>
            <a:pPr>
              <a:lnSpc>
                <a:spcPct val="100000"/>
              </a:lnSpc>
              <a:spcBef>
                <a:spcPts val="600"/>
              </a:spcBef>
            </a:pPr>
            <a:r>
              <a:rPr lang="en-AU" sz="1800" i="0" dirty="0">
                <a:solidFill>
                  <a:srgbClr val="454545"/>
                </a:solidFill>
                <a:effectLst/>
              </a:rPr>
              <a:t>All women and people with a cervix who are due for cervical screening during pregnancy may be offered the option of self collection of a vaginal swab for human papillomavirus (HPV) testing (REC 7.3).</a:t>
            </a:r>
            <a:endParaRPr lang="en-AU" sz="1800" dirty="0"/>
          </a:p>
        </p:txBody>
      </p:sp>
      <p:pic>
        <p:nvPicPr>
          <p:cNvPr id="5" name="Picture 4">
            <a:extLst>
              <a:ext uri="{FF2B5EF4-FFF2-40B4-BE49-F238E27FC236}">
                <a16:creationId xmlns:a16="http://schemas.microsoft.com/office/drawing/2014/main" id="{57CFC473-8369-930B-BB59-E5C3D29C459A}"/>
              </a:ext>
            </a:extLst>
          </p:cNvPr>
          <p:cNvPicPr>
            <a:picLocks noChangeAspect="1"/>
          </p:cNvPicPr>
          <p:nvPr/>
        </p:nvPicPr>
        <p:blipFill>
          <a:blip r:embed="rId4"/>
          <a:stretch>
            <a:fillRect/>
          </a:stretch>
        </p:blipFill>
        <p:spPr>
          <a:xfrm>
            <a:off x="7776095" y="1696812"/>
            <a:ext cx="3783076" cy="1771011"/>
          </a:xfrm>
          <a:prstGeom prst="rect">
            <a:avLst/>
          </a:prstGeom>
          <a:ln>
            <a:noFill/>
          </a:ln>
        </p:spPr>
      </p:pic>
      <p:sp>
        <p:nvSpPr>
          <p:cNvPr id="8" name="TextBox 7">
            <a:extLst>
              <a:ext uri="{FF2B5EF4-FFF2-40B4-BE49-F238E27FC236}">
                <a16:creationId xmlns:a16="http://schemas.microsoft.com/office/drawing/2014/main" id="{F97170D8-4C83-299C-D2AC-6FF4B67FEE16}"/>
              </a:ext>
            </a:extLst>
          </p:cNvPr>
          <p:cNvSpPr txBox="1">
            <a:spLocks/>
          </p:cNvSpPr>
          <p:nvPr/>
        </p:nvSpPr>
        <p:spPr>
          <a:xfrm>
            <a:off x="7776095" y="4466082"/>
            <a:ext cx="3976194" cy="1009651"/>
          </a:xfrm>
          <a:prstGeom prst="rect">
            <a:avLst/>
          </a:prstGeom>
          <a:noFill/>
        </p:spPr>
        <p:txBody>
          <a:bodyPr wrap="square">
            <a:noAutofit/>
          </a:bodyPr>
          <a:lstStyle/>
          <a:p>
            <a:pPr algn="ctr"/>
            <a:r>
              <a:rPr lang="en-AU" sz="18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www.cancer.org.au/clinical-guidelines/cervical-cancer/cervical-cancer-screening</a:t>
            </a:r>
            <a:r>
              <a:rPr lang="en-AU" sz="18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endParaRPr lang="en-AU" sz="1400" u="sng" dirty="0">
              <a:solidFill>
                <a:srgbClr val="0070C0"/>
              </a:solidFill>
            </a:endParaRPr>
          </a:p>
        </p:txBody>
      </p:sp>
      <p:pic>
        <p:nvPicPr>
          <p:cNvPr id="10" name="Picture 9">
            <a:extLst>
              <a:ext uri="{FF2B5EF4-FFF2-40B4-BE49-F238E27FC236}">
                <a16:creationId xmlns:a16="http://schemas.microsoft.com/office/drawing/2014/main" id="{08245914-B230-3F5D-96F7-0B44311AED0F}"/>
              </a:ext>
            </a:extLst>
          </p:cNvPr>
          <p:cNvPicPr>
            <a:picLocks noChangeAspect="1"/>
          </p:cNvPicPr>
          <p:nvPr/>
        </p:nvPicPr>
        <p:blipFill>
          <a:blip r:embed="rId6"/>
          <a:stretch>
            <a:fillRect/>
          </a:stretch>
        </p:blipFill>
        <p:spPr>
          <a:xfrm>
            <a:off x="7936782" y="3621887"/>
            <a:ext cx="3461702" cy="690132"/>
          </a:xfrm>
          <a:prstGeom prst="rect">
            <a:avLst/>
          </a:prstGeom>
        </p:spPr>
      </p:pic>
    </p:spTree>
    <p:extLst>
      <p:ext uri="{BB962C8B-B14F-4D97-AF65-F5344CB8AC3E}">
        <p14:creationId xmlns:p14="http://schemas.microsoft.com/office/powerpoint/2010/main" val="290508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0A03-EE72-024A-0E5A-B47FB67E127A}"/>
              </a:ext>
            </a:extLst>
          </p:cNvPr>
          <p:cNvSpPr>
            <a:spLocks noGrp="1"/>
          </p:cNvSpPr>
          <p:nvPr>
            <p:ph type="title"/>
          </p:nvPr>
        </p:nvSpPr>
        <p:spPr/>
        <p:txBody>
          <a:bodyPr>
            <a:normAutofit fontScale="90000"/>
          </a:bodyPr>
          <a:lstStyle/>
          <a:p>
            <a:r>
              <a:rPr lang="en-AU" dirty="0"/>
              <a:t>Results and management in pregnancy</a:t>
            </a:r>
          </a:p>
        </p:txBody>
      </p:sp>
      <p:sp>
        <p:nvSpPr>
          <p:cNvPr id="4" name="Content Placeholder 3">
            <a:extLst>
              <a:ext uri="{FF2B5EF4-FFF2-40B4-BE49-F238E27FC236}">
                <a16:creationId xmlns:a16="http://schemas.microsoft.com/office/drawing/2014/main" id="{D7281355-9676-61D1-0FDD-3EA4787ECE4D}"/>
              </a:ext>
            </a:extLst>
          </p:cNvPr>
          <p:cNvSpPr>
            <a:spLocks noGrp="1"/>
          </p:cNvSpPr>
          <p:nvPr>
            <p:ph idx="1"/>
          </p:nvPr>
        </p:nvSpPr>
        <p:spPr>
          <a:xfrm>
            <a:off x="838200" y="1649485"/>
            <a:ext cx="10060459" cy="4588432"/>
          </a:xfrm>
        </p:spPr>
        <p:txBody>
          <a:bodyPr>
            <a:noAutofit/>
          </a:bodyPr>
          <a:lstStyle/>
          <a:p>
            <a:pPr marL="0" indent="0">
              <a:lnSpc>
                <a:spcPct val="100000"/>
              </a:lnSpc>
              <a:spcBef>
                <a:spcPts val="0"/>
              </a:spcBef>
              <a:spcAft>
                <a:spcPts val="600"/>
              </a:spcAft>
              <a:buNone/>
            </a:pPr>
            <a:r>
              <a:rPr lang="en-AU" sz="2400" dirty="0">
                <a:solidFill>
                  <a:schemeClr val="tx1"/>
                </a:solidFill>
              </a:rPr>
              <a:t>Pregnant women with </a:t>
            </a:r>
            <a:r>
              <a:rPr lang="en-AU" sz="2400" dirty="0">
                <a:solidFill>
                  <a:srgbClr val="00B050"/>
                </a:solidFill>
                <a:latin typeface="Public Sans SemiBold" pitchFamily="2" charset="0"/>
              </a:rPr>
              <a:t>low</a:t>
            </a:r>
            <a:r>
              <a:rPr lang="en-AU" sz="2400" dirty="0">
                <a:solidFill>
                  <a:schemeClr val="tx1"/>
                </a:solidFill>
              </a:rPr>
              <a:t> and </a:t>
            </a:r>
            <a:r>
              <a:rPr lang="en-AU" sz="2400" dirty="0">
                <a:solidFill>
                  <a:srgbClr val="FFC000"/>
                </a:solidFill>
                <a:latin typeface="Public Sans SemiBold" pitchFamily="2" charset="0"/>
              </a:rPr>
              <a:t>intermediate</a:t>
            </a:r>
            <a:r>
              <a:rPr lang="en-AU" sz="2400" dirty="0">
                <a:solidFill>
                  <a:schemeClr val="tx1"/>
                </a:solidFill>
              </a:rPr>
              <a:t> risk results </a:t>
            </a:r>
            <a:r>
              <a:rPr lang="en-AU" sz="2400" dirty="0">
                <a:sym typeface="Wingdings" panose="05000000000000000000" pitchFamily="2" charset="2"/>
              </a:rPr>
              <a:t> same management pathway.</a:t>
            </a:r>
          </a:p>
          <a:p>
            <a:pPr marL="0" indent="0">
              <a:lnSpc>
                <a:spcPct val="100000"/>
              </a:lnSpc>
              <a:spcBef>
                <a:spcPts val="0"/>
              </a:spcBef>
              <a:spcAft>
                <a:spcPts val="600"/>
              </a:spcAft>
              <a:buNone/>
            </a:pPr>
            <a:r>
              <a:rPr lang="en-AU" sz="2400" dirty="0">
                <a:solidFill>
                  <a:schemeClr val="tx1"/>
                </a:solidFill>
                <a:sym typeface="Wingdings" panose="05000000000000000000" pitchFamily="2" charset="2"/>
              </a:rPr>
              <a:t>Pregnant women with </a:t>
            </a:r>
            <a:r>
              <a:rPr lang="en-AU" sz="2400" dirty="0">
                <a:solidFill>
                  <a:srgbClr val="FF0000"/>
                </a:solidFill>
                <a:latin typeface="Public Sans SemiBold" pitchFamily="2" charset="0"/>
                <a:sym typeface="Wingdings" panose="05000000000000000000" pitchFamily="2" charset="2"/>
              </a:rPr>
              <a:t>higher</a:t>
            </a:r>
            <a:r>
              <a:rPr lang="en-AU" sz="2400" dirty="0">
                <a:solidFill>
                  <a:schemeClr val="tx1"/>
                </a:solidFill>
                <a:sym typeface="Wingdings" panose="05000000000000000000" pitchFamily="2" charset="2"/>
              </a:rPr>
              <a:t> risk results </a:t>
            </a:r>
            <a:r>
              <a:rPr lang="en-AU" sz="2400" dirty="0">
                <a:sym typeface="Wingdings" panose="05000000000000000000" pitchFamily="2" charset="2"/>
              </a:rPr>
              <a:t></a:t>
            </a:r>
            <a:r>
              <a:rPr lang="en-AU" sz="2400" dirty="0">
                <a:solidFill>
                  <a:schemeClr val="tx1"/>
                </a:solidFill>
                <a:sym typeface="Wingdings" panose="05000000000000000000" pitchFamily="2" charset="2"/>
              </a:rPr>
              <a:t> follow pregnancy specific recommendations in </a:t>
            </a:r>
            <a:r>
              <a:rPr lang="en-AU" sz="2400" dirty="0">
                <a:solidFill>
                  <a:schemeClr val="tx1"/>
                </a:solidFill>
                <a:sym typeface="Wingdings" panose="05000000000000000000" pitchFamily="2" charset="2"/>
                <a:hlinkClick r:id="rId3">
                  <a:extLst>
                    <a:ext uri="{A12FA001-AC4F-418D-AE19-62706E023703}">
                      <ahyp:hlinkClr xmlns:ahyp="http://schemas.microsoft.com/office/drawing/2018/hyperlinkcolor" val="tx"/>
                    </a:ext>
                  </a:extLst>
                </a:hlinkClick>
              </a:rPr>
              <a:t>Section 7.1 of Clinical Guidelines</a:t>
            </a:r>
            <a:r>
              <a:rPr lang="en-AU" sz="2400" dirty="0">
                <a:solidFill>
                  <a:schemeClr val="tx1"/>
                </a:solidFill>
                <a:sym typeface="Wingdings" panose="05000000000000000000" pitchFamily="2" charset="2"/>
              </a:rPr>
              <a:t>, including:</a:t>
            </a:r>
          </a:p>
          <a:p>
            <a:pPr lvl="1">
              <a:lnSpc>
                <a:spcPct val="100000"/>
              </a:lnSpc>
              <a:spcBef>
                <a:spcPts val="0"/>
              </a:spcBef>
              <a:spcAft>
                <a:spcPts val="600"/>
              </a:spcAft>
            </a:pPr>
            <a:r>
              <a:rPr lang="en-AU" sz="1800" dirty="0">
                <a:solidFill>
                  <a:srgbClr val="FF0000"/>
                </a:solidFill>
                <a:latin typeface="Public Sans SemiBold" pitchFamily="2" charset="0"/>
              </a:rPr>
              <a:t>HPV (16/18) detected </a:t>
            </a:r>
            <a:r>
              <a:rPr lang="en-AU" sz="1800" dirty="0">
                <a:solidFill>
                  <a:schemeClr val="tx1"/>
                </a:solidFill>
              </a:rPr>
              <a:t>– early referral for </a:t>
            </a:r>
            <a:r>
              <a:rPr lang="en-AU" sz="1800" u="sng" dirty="0">
                <a:solidFill>
                  <a:schemeClr val="tx1"/>
                </a:solidFill>
              </a:rPr>
              <a:t>early</a:t>
            </a:r>
            <a:r>
              <a:rPr lang="en-AU" sz="1800" dirty="0">
                <a:solidFill>
                  <a:schemeClr val="tx1"/>
                </a:solidFill>
              </a:rPr>
              <a:t> colposcopic assessment when practical and NOT defer until postpartum (REC 7.6)</a:t>
            </a:r>
          </a:p>
          <a:p>
            <a:pPr lvl="1">
              <a:lnSpc>
                <a:spcPct val="100000"/>
              </a:lnSpc>
              <a:spcBef>
                <a:spcPts val="0"/>
              </a:spcBef>
              <a:spcAft>
                <a:spcPts val="600"/>
              </a:spcAft>
            </a:pPr>
            <a:r>
              <a:rPr lang="en-AU" sz="1800" dirty="0">
                <a:solidFill>
                  <a:srgbClr val="FF0000"/>
                </a:solidFill>
                <a:latin typeface="Public Sans SemiBold" pitchFamily="2" charset="0"/>
              </a:rPr>
              <a:t>HPV (not 16/18) detected and high-grade cell changes (possible HSIL/HSIL) </a:t>
            </a:r>
            <a:r>
              <a:rPr lang="en-AU" sz="1800" dirty="0">
                <a:solidFill>
                  <a:schemeClr val="tx1"/>
                </a:solidFill>
                <a:latin typeface="Public Sans SemiBold" pitchFamily="2" charset="0"/>
              </a:rPr>
              <a:t>or any glandular abnormalities in pregnancy</a:t>
            </a:r>
            <a:r>
              <a:rPr lang="en-AU" sz="1800" b="1" dirty="0">
                <a:solidFill>
                  <a:schemeClr val="tx1"/>
                </a:solidFill>
              </a:rPr>
              <a:t> </a:t>
            </a:r>
            <a:r>
              <a:rPr lang="en-AU" sz="1800" dirty="0">
                <a:solidFill>
                  <a:schemeClr val="tx1"/>
                </a:solidFill>
              </a:rPr>
              <a:t>- early referral for </a:t>
            </a:r>
            <a:r>
              <a:rPr lang="en-AU" sz="1800" u="sng" dirty="0">
                <a:solidFill>
                  <a:schemeClr val="tx1"/>
                </a:solidFill>
              </a:rPr>
              <a:t>early</a:t>
            </a:r>
            <a:r>
              <a:rPr lang="en-AU" sz="1800" dirty="0">
                <a:solidFill>
                  <a:schemeClr val="tx1"/>
                </a:solidFill>
              </a:rPr>
              <a:t> colposcopic assessment when practical and NOT defer until postpartum (REC 7.5)</a:t>
            </a:r>
          </a:p>
          <a:p>
            <a:pPr lvl="1">
              <a:lnSpc>
                <a:spcPct val="100000"/>
              </a:lnSpc>
              <a:spcBef>
                <a:spcPts val="0"/>
              </a:spcBef>
              <a:spcAft>
                <a:spcPts val="600"/>
              </a:spcAft>
            </a:pPr>
            <a:r>
              <a:rPr lang="en-US" sz="1800" dirty="0">
                <a:ea typeface="Calibri" panose="020F0502020204030204" pitchFamily="34" charset="0"/>
                <a:cs typeface="Calibri" panose="020F0502020204030204" pitchFamily="34" charset="0"/>
              </a:rPr>
              <a:t>Refer pregnant women with invasive disease to be </a:t>
            </a:r>
            <a:r>
              <a:rPr lang="en-US" sz="1800" dirty="0">
                <a:effectLst/>
                <a:ea typeface="Calibri" panose="020F0502020204030204" pitchFamily="34" charset="0"/>
                <a:cs typeface="Calibri" panose="020F0502020204030204" pitchFamily="34" charset="0"/>
              </a:rPr>
              <a:t>seen </a:t>
            </a:r>
            <a:r>
              <a:rPr lang="en-US" sz="1800" u="sng" dirty="0">
                <a:effectLst/>
                <a:ea typeface="Calibri" panose="020F0502020204030204" pitchFamily="34" charset="0"/>
                <a:cs typeface="Calibri" panose="020F0502020204030204" pitchFamily="34" charset="0"/>
              </a:rPr>
              <a:t>within 2 weeks </a:t>
            </a:r>
            <a:r>
              <a:rPr lang="en-US" sz="1800" dirty="0">
                <a:effectLst/>
                <a:ea typeface="Calibri" panose="020F0502020204030204" pitchFamily="34" charset="0"/>
                <a:cs typeface="Calibri" panose="020F0502020204030204" pitchFamily="34" charset="0"/>
              </a:rPr>
              <a:t>by a gynaecological oncologist/ gynaecological cancer centre for multidisciplinary team review and management (</a:t>
            </a:r>
            <a:r>
              <a:rPr lang="en-US" sz="1800" dirty="0">
                <a:ea typeface="Calibri" panose="020F0502020204030204" pitchFamily="34" charset="0"/>
                <a:cs typeface="Calibri" panose="020F0502020204030204" pitchFamily="34" charset="0"/>
              </a:rPr>
              <a:t>REC 7.7)</a:t>
            </a:r>
          </a:p>
        </p:txBody>
      </p:sp>
    </p:spTree>
    <p:extLst>
      <p:ext uri="{BB962C8B-B14F-4D97-AF65-F5344CB8AC3E}">
        <p14:creationId xmlns:p14="http://schemas.microsoft.com/office/powerpoint/2010/main" val="314206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005B-46A4-4259-AD73-91395D10C69E}"/>
              </a:ext>
            </a:extLst>
          </p:cNvPr>
          <p:cNvSpPr>
            <a:spLocks noGrp="1"/>
          </p:cNvSpPr>
          <p:nvPr>
            <p:ph type="title"/>
          </p:nvPr>
        </p:nvSpPr>
        <p:spPr>
          <a:xfrm>
            <a:off x="838200" y="382760"/>
            <a:ext cx="10337800" cy="1009652"/>
          </a:xfrm>
        </p:spPr>
        <p:txBody>
          <a:bodyPr>
            <a:normAutofit fontScale="90000"/>
          </a:bodyPr>
          <a:lstStyle/>
          <a:p>
            <a:r>
              <a:rPr lang="en-AU" dirty="0"/>
              <a:t>Colposcopy and biopsy during pregnancy</a:t>
            </a:r>
          </a:p>
        </p:txBody>
      </p:sp>
      <p:sp>
        <p:nvSpPr>
          <p:cNvPr id="3" name="Content Placeholder 2">
            <a:extLst>
              <a:ext uri="{FF2B5EF4-FFF2-40B4-BE49-F238E27FC236}">
                <a16:creationId xmlns:a16="http://schemas.microsoft.com/office/drawing/2014/main" id="{069B99ED-A9D2-4104-A9FF-D0A9FCFFA929}"/>
              </a:ext>
            </a:extLst>
          </p:cNvPr>
          <p:cNvSpPr>
            <a:spLocks noGrp="1"/>
          </p:cNvSpPr>
          <p:nvPr>
            <p:ph idx="1"/>
          </p:nvPr>
        </p:nvSpPr>
        <p:spPr>
          <a:xfrm>
            <a:off x="838201" y="1825625"/>
            <a:ext cx="5257800" cy="4351338"/>
          </a:xfrm>
        </p:spPr>
        <p:txBody>
          <a:bodyPr>
            <a:noAutofit/>
          </a:bodyPr>
          <a:lstStyle/>
          <a:p>
            <a:pPr>
              <a:lnSpc>
                <a:spcPct val="100000"/>
              </a:lnSpc>
              <a:spcBef>
                <a:spcPts val="600"/>
              </a:spcBef>
            </a:pPr>
            <a:r>
              <a:rPr lang="en-US" sz="1800" dirty="0">
                <a:effectLst/>
                <a:ea typeface="Calibri" panose="020F0502020204030204" pitchFamily="34" charset="0"/>
                <a:cs typeface="Calibri" panose="020F0502020204030204" pitchFamily="34" charset="0"/>
              </a:rPr>
              <a:t>For pregnant women whose risk level recommends colposcopy, this should NOT be deferred until after pregnancy as </a:t>
            </a:r>
            <a:r>
              <a:rPr lang="en-US" sz="1800" dirty="0">
                <a:effectLst/>
                <a:latin typeface="Public Sans SemiBold" pitchFamily="2" charset="0"/>
                <a:ea typeface="Calibri" panose="020F0502020204030204" pitchFamily="34" charset="0"/>
                <a:cs typeface="Calibri" panose="020F0502020204030204" pitchFamily="34" charset="0"/>
              </a:rPr>
              <a:t>colposcopy </a:t>
            </a:r>
            <a:r>
              <a:rPr lang="en-US" sz="1800" dirty="0">
                <a:latin typeface="Public Sans SemiBold" pitchFamily="2" charset="0"/>
                <a:ea typeface="Calibri" panose="020F0502020204030204" pitchFamily="34" charset="0"/>
                <a:cs typeface="Calibri" panose="020F0502020204030204" pitchFamily="34" charset="0"/>
              </a:rPr>
              <a:t>during pregnancy </a:t>
            </a:r>
            <a:r>
              <a:rPr lang="en-US" sz="1800" dirty="0">
                <a:effectLst/>
                <a:latin typeface="Public Sans SemiBold" pitchFamily="2" charset="0"/>
                <a:ea typeface="Calibri" panose="020F0502020204030204" pitchFamily="34" charset="0"/>
                <a:cs typeface="Calibri" panose="020F0502020204030204" pitchFamily="34" charset="0"/>
              </a:rPr>
              <a:t>is to exclude the presence of invasive cancer and to reassure the person that their pregnancy will not be affected</a:t>
            </a:r>
            <a:r>
              <a:rPr lang="en-US" sz="1800" b="1" dirty="0">
                <a:effectLst/>
                <a:ea typeface="Calibri" panose="020F0502020204030204" pitchFamily="34" charset="0"/>
                <a:cs typeface="Calibri" panose="020F0502020204030204" pitchFamily="34" charset="0"/>
              </a:rPr>
              <a:t> </a:t>
            </a:r>
            <a:r>
              <a:rPr lang="en-US" sz="1800" dirty="0">
                <a:effectLst/>
                <a:ea typeface="Calibri" panose="020F0502020204030204" pitchFamily="34" charset="0"/>
                <a:cs typeface="Calibri" panose="020F0502020204030204" pitchFamily="34" charset="0"/>
              </a:rPr>
              <a:t>by the presence of an abnormal Cervical Screening Test result (REC 7.8).</a:t>
            </a:r>
          </a:p>
          <a:p>
            <a:pPr>
              <a:lnSpc>
                <a:spcPct val="100000"/>
              </a:lnSpc>
              <a:spcBef>
                <a:spcPts val="600"/>
              </a:spcBef>
            </a:pPr>
            <a:r>
              <a:rPr lang="en-US" sz="1800" dirty="0">
                <a:effectLst/>
                <a:ea typeface="Calibri" panose="020F0502020204030204" pitchFamily="34" charset="0"/>
                <a:cs typeface="Calibri" panose="020F0502020204030204" pitchFamily="34" charset="0"/>
              </a:rPr>
              <a:t>Colposcopy during pregnancy should be undertaken by a colposcopist experienced in assessing colposcopic findings during pregnancy (REC14.9)</a:t>
            </a:r>
            <a:endParaRPr lang="en-AU" sz="1800" dirty="0">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17F110-C998-4425-99C7-C496784154D1}"/>
              </a:ext>
            </a:extLst>
          </p:cNvPr>
          <p:cNvSpPr txBox="1"/>
          <p:nvPr/>
        </p:nvSpPr>
        <p:spPr>
          <a:xfrm>
            <a:off x="6262817" y="1825625"/>
            <a:ext cx="5257800" cy="4124206"/>
          </a:xfrm>
          <a:prstGeom prst="rect">
            <a:avLst/>
          </a:prstGeom>
          <a:noFill/>
        </p:spPr>
        <p:txBody>
          <a:bodyPr wrap="square" rtlCol="0">
            <a:noAutofit/>
          </a:bodyPr>
          <a:lstStyle/>
          <a:p>
            <a:pPr marL="285750" indent="-285750">
              <a:lnSpc>
                <a:spcPct val="100000"/>
              </a:lnSpc>
              <a:spcBef>
                <a:spcPts val="600"/>
              </a:spcBef>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Biopsy of the cervix is usually, unnecessary in pregnancy unless invasive disease is suspected on colposcopy or reflex LBC predicts invasive disease (REC 7.10).</a:t>
            </a:r>
            <a:endParaRPr lang="en-AU" sz="1800" dirty="0">
              <a:effectLst/>
              <a:ea typeface="Calibri" panose="020F0502020204030204" pitchFamily="34" charset="0"/>
              <a:cs typeface="Times New Roman" panose="02020603050405020304" pitchFamily="18" charset="0"/>
            </a:endParaRPr>
          </a:p>
          <a:p>
            <a:pPr marL="285750" indent="-285750">
              <a:lnSpc>
                <a:spcPct val="100000"/>
              </a:lnSpc>
              <a:spcBef>
                <a:spcPts val="600"/>
              </a:spcBef>
              <a:buFont typeface="Arial" panose="020B0604020202020204" pitchFamily="34" charset="0"/>
              <a:buChar char="•"/>
            </a:pPr>
            <a:r>
              <a:rPr lang="en-US" sz="1800" dirty="0">
                <a:effectLst/>
                <a:ea typeface="Calibri" panose="020F0502020204030204" pitchFamily="34" charset="0"/>
                <a:cs typeface="Calibri" panose="020F0502020204030204" pitchFamily="34" charset="0"/>
              </a:rPr>
              <a:t>Definitive treatment of a suspected high-grade lesion, except invasive cancer, may be safely deferred until after the pregnancy (REC 7.11).</a:t>
            </a:r>
          </a:p>
          <a:p>
            <a:pPr marL="285750" indent="-285750">
              <a:lnSpc>
                <a:spcPct val="100000"/>
              </a:lnSpc>
              <a:spcBef>
                <a:spcPts val="600"/>
              </a:spcBef>
              <a:buFont typeface="Arial" panose="020B0604020202020204" pitchFamily="34" charset="0"/>
              <a:buChar char="•"/>
            </a:pPr>
            <a:r>
              <a:rPr lang="en-AU" sz="1800" dirty="0">
                <a:effectLst/>
                <a:ea typeface="Calibri" panose="020F0502020204030204" pitchFamily="34" charset="0"/>
                <a:cs typeface="Times New Roman" panose="02020603050405020304" pitchFamily="18" charset="0"/>
              </a:rPr>
              <a:t>If postpartum follow-up assessment is required, it should be </a:t>
            </a:r>
            <a:r>
              <a:rPr lang="en-AU" dirty="0">
                <a:ea typeface="Calibri" panose="020F0502020204030204" pitchFamily="34" charset="0"/>
                <a:cs typeface="Times New Roman" panose="02020603050405020304" pitchFamily="18" charset="0"/>
              </a:rPr>
              <a:t>no less than</a:t>
            </a:r>
            <a:r>
              <a:rPr lang="en-AU" sz="1800" dirty="0">
                <a:effectLst/>
                <a:ea typeface="Calibri" panose="020F0502020204030204" pitchFamily="34" charset="0"/>
                <a:cs typeface="Times New Roman" panose="02020603050405020304" pitchFamily="18" charset="0"/>
              </a:rPr>
              <a:t> 6 weeks and preferably at 3 months after birth – optimal time to reduce risk of unsatisfactory LBC result (REC 7.12) </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71088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7864-52DF-4557-A1D4-9BF2F020A3DC}"/>
              </a:ext>
            </a:extLst>
          </p:cNvPr>
          <p:cNvSpPr>
            <a:spLocks noGrp="1"/>
          </p:cNvSpPr>
          <p:nvPr>
            <p:ph type="title"/>
          </p:nvPr>
        </p:nvSpPr>
        <p:spPr/>
        <p:txBody>
          <a:bodyPr>
            <a:normAutofit/>
          </a:bodyPr>
          <a:lstStyle/>
          <a:p>
            <a:r>
              <a:rPr lang="en-AU" dirty="0"/>
              <a:t>Cervical screening postnatally</a:t>
            </a:r>
          </a:p>
        </p:txBody>
      </p:sp>
      <p:sp>
        <p:nvSpPr>
          <p:cNvPr id="3" name="Content Placeholder 2">
            <a:extLst>
              <a:ext uri="{FF2B5EF4-FFF2-40B4-BE49-F238E27FC236}">
                <a16:creationId xmlns:a16="http://schemas.microsoft.com/office/drawing/2014/main" id="{16BC382F-F64B-4338-A661-543983347BBB}"/>
              </a:ext>
            </a:extLst>
          </p:cNvPr>
          <p:cNvSpPr>
            <a:spLocks noGrp="1"/>
          </p:cNvSpPr>
          <p:nvPr>
            <p:ph idx="1"/>
          </p:nvPr>
        </p:nvSpPr>
        <p:spPr>
          <a:xfrm>
            <a:off x="838199" y="1825626"/>
            <a:ext cx="5424617" cy="3475424"/>
          </a:xfrm>
        </p:spPr>
        <p:txBody>
          <a:bodyPr>
            <a:noAutofit/>
          </a:bodyPr>
          <a:lstStyle/>
          <a:p>
            <a:pPr marL="0" indent="0">
              <a:lnSpc>
                <a:spcPct val="100000"/>
              </a:lnSpc>
              <a:spcBef>
                <a:spcPts val="0"/>
              </a:spcBef>
              <a:spcAft>
                <a:spcPts val="600"/>
              </a:spcAft>
              <a:buNone/>
            </a:pPr>
            <a:r>
              <a:rPr lang="en-AU" sz="1800" dirty="0"/>
              <a:t>Some women may choose to defer cervical screening or are not offered screening until after birth. For these women, offer cervical screening at their postnatal six-week check-up if they are due or overdue or have never been screened.</a:t>
            </a:r>
          </a:p>
        </p:txBody>
      </p:sp>
      <p:sp>
        <p:nvSpPr>
          <p:cNvPr id="6" name="TextBox 5">
            <a:extLst>
              <a:ext uri="{FF2B5EF4-FFF2-40B4-BE49-F238E27FC236}">
                <a16:creationId xmlns:a16="http://schemas.microsoft.com/office/drawing/2014/main" id="{0656CD54-BE4E-44C6-A6B3-D6B65B33C0C1}"/>
              </a:ext>
            </a:extLst>
          </p:cNvPr>
          <p:cNvSpPr txBox="1"/>
          <p:nvPr/>
        </p:nvSpPr>
        <p:spPr>
          <a:xfrm>
            <a:off x="6610864" y="1825626"/>
            <a:ext cx="5016843" cy="2031325"/>
          </a:xfrm>
          <a:prstGeom prst="rect">
            <a:avLst/>
          </a:prstGeom>
          <a:noFill/>
        </p:spPr>
        <p:txBody>
          <a:bodyPr wrap="square" rtlCol="0">
            <a:spAutoFit/>
          </a:bodyPr>
          <a:lstStyle/>
          <a:p>
            <a:r>
              <a:rPr lang="en-AU" sz="1800" dirty="0"/>
              <a:t>Optimal time for LBC results is after 6 weeks and preferably at 3 months after birth (e.g. due to the changes occurring in the cervix after birth), however health professionals to make a judgement regarding offering opportunistic cervical screening at six-week check-up to avoid further delays.</a:t>
            </a:r>
          </a:p>
        </p:txBody>
      </p:sp>
      <p:sp>
        <p:nvSpPr>
          <p:cNvPr id="7" name="TextBox 6">
            <a:extLst>
              <a:ext uri="{FF2B5EF4-FFF2-40B4-BE49-F238E27FC236}">
                <a16:creationId xmlns:a16="http://schemas.microsoft.com/office/drawing/2014/main" id="{055E6BEB-475E-4967-AAB9-9E50DC87C479}"/>
              </a:ext>
            </a:extLst>
          </p:cNvPr>
          <p:cNvSpPr txBox="1"/>
          <p:nvPr/>
        </p:nvSpPr>
        <p:spPr>
          <a:xfrm>
            <a:off x="838200" y="3552623"/>
            <a:ext cx="5257800" cy="1520610"/>
          </a:xfrm>
          <a:prstGeom prst="rect">
            <a:avLst/>
          </a:prstGeom>
          <a:solidFill>
            <a:srgbClr val="E6E1FD"/>
          </a:solidFill>
        </p:spPr>
        <p:txBody>
          <a:bodyPr wrap="square" lIns="180000" tIns="180000" rIns="180000" bIns="180000" rtlCol="0">
            <a:noAutofit/>
          </a:bodyPr>
          <a:lstStyle/>
          <a:p>
            <a:r>
              <a:rPr lang="en-AU" sz="2400" dirty="0">
                <a:solidFill>
                  <a:srgbClr val="441170"/>
                </a:solidFill>
                <a:latin typeface="Public Sans SemiBold" pitchFamily="2" charset="0"/>
              </a:rPr>
              <a:t>Testing for oncogenic Human Papillomavirus (HPV) is accurate at any time.</a:t>
            </a:r>
            <a:endParaRPr lang="en-AU" sz="2400" dirty="0">
              <a:solidFill>
                <a:srgbClr val="441170"/>
              </a:solidFill>
            </a:endParaRPr>
          </a:p>
        </p:txBody>
      </p:sp>
    </p:spTree>
    <p:extLst>
      <p:ext uri="{BB962C8B-B14F-4D97-AF65-F5344CB8AC3E}">
        <p14:creationId xmlns:p14="http://schemas.microsoft.com/office/powerpoint/2010/main" val="9731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7C4FC6-E64A-A677-EFB4-6D6525895C64}"/>
              </a:ext>
            </a:extLst>
          </p:cNvPr>
          <p:cNvSpPr>
            <a:spLocks noGrp="1"/>
          </p:cNvSpPr>
          <p:nvPr>
            <p:ph type="title"/>
          </p:nvPr>
        </p:nvSpPr>
        <p:spPr/>
        <p:txBody>
          <a:bodyPr/>
          <a:lstStyle/>
          <a:p>
            <a:r>
              <a:rPr lang="en-AU" dirty="0"/>
              <a:t>Case study: Melissa</a:t>
            </a:r>
          </a:p>
        </p:txBody>
      </p:sp>
      <p:sp>
        <p:nvSpPr>
          <p:cNvPr id="4" name="Content Placeholder 2">
            <a:extLst>
              <a:ext uri="{FF2B5EF4-FFF2-40B4-BE49-F238E27FC236}">
                <a16:creationId xmlns:a16="http://schemas.microsoft.com/office/drawing/2014/main" id="{2EA8AB8E-3D5E-FC30-14CD-A5D091B42EBC}"/>
              </a:ext>
            </a:extLst>
          </p:cNvPr>
          <p:cNvSpPr>
            <a:spLocks noGrp="1"/>
          </p:cNvSpPr>
          <p:nvPr>
            <p:ph idx="1"/>
          </p:nvPr>
        </p:nvSpPr>
        <p:spPr>
          <a:xfrm>
            <a:off x="2652580" y="2036489"/>
            <a:ext cx="5762366" cy="4351338"/>
          </a:xfrm>
        </p:spPr>
        <p:txBody>
          <a:bodyPr>
            <a:noAutofit/>
          </a:bodyPr>
          <a:lstStyle/>
          <a:p>
            <a:pPr marL="0" indent="0">
              <a:lnSpc>
                <a:spcPct val="100000"/>
              </a:lnSpc>
              <a:spcAft>
                <a:spcPts val="600"/>
              </a:spcAft>
              <a:buNone/>
            </a:pPr>
            <a:r>
              <a:rPr lang="en-AU" sz="2400" dirty="0">
                <a:latin typeface="Public Sans SemiBold" pitchFamily="2" charset="0"/>
              </a:rPr>
              <a:t>Your patient:</a:t>
            </a:r>
          </a:p>
          <a:p>
            <a:pPr>
              <a:lnSpc>
                <a:spcPct val="100000"/>
              </a:lnSpc>
              <a:spcBef>
                <a:spcPts val="500"/>
              </a:spcBef>
              <a:spcAft>
                <a:spcPts val="600"/>
              </a:spcAft>
            </a:pPr>
            <a:r>
              <a:rPr lang="en-AU" sz="2000" dirty="0"/>
              <a:t>32 year old woman</a:t>
            </a:r>
          </a:p>
          <a:p>
            <a:pPr>
              <a:lnSpc>
                <a:spcPct val="100000"/>
              </a:lnSpc>
              <a:spcBef>
                <a:spcPts val="500"/>
              </a:spcBef>
              <a:spcAft>
                <a:spcPts val="600"/>
              </a:spcAft>
            </a:pPr>
            <a:r>
              <a:rPr lang="en-AU" sz="2000" dirty="0"/>
              <a:t>20 weeks pregnant, first pregnancy</a:t>
            </a:r>
          </a:p>
          <a:p>
            <a:pPr>
              <a:lnSpc>
                <a:spcPct val="100000"/>
              </a:lnSpc>
              <a:spcBef>
                <a:spcPts val="500"/>
              </a:spcBef>
              <a:spcAft>
                <a:spcPts val="600"/>
              </a:spcAft>
            </a:pPr>
            <a:r>
              <a:rPr lang="en-AU" sz="2000" dirty="0"/>
              <a:t>Antenatal shared care patient</a:t>
            </a:r>
          </a:p>
          <a:p>
            <a:pPr>
              <a:lnSpc>
                <a:spcPct val="100000"/>
              </a:lnSpc>
              <a:spcBef>
                <a:spcPts val="500"/>
              </a:spcBef>
              <a:spcAft>
                <a:spcPts val="600"/>
              </a:spcAft>
            </a:pPr>
            <a:r>
              <a:rPr lang="en-AU" sz="2000" dirty="0"/>
              <a:t>Cervical screening history = never screened </a:t>
            </a:r>
          </a:p>
          <a:p>
            <a:pPr>
              <a:lnSpc>
                <a:spcPct val="100000"/>
              </a:lnSpc>
              <a:spcBef>
                <a:spcPts val="500"/>
              </a:spcBef>
              <a:spcAft>
                <a:spcPts val="600"/>
              </a:spcAft>
            </a:pPr>
            <a:r>
              <a:rPr lang="en-AU" sz="2000" dirty="0"/>
              <a:t>Midwife at hospital booking-in appointment discussed cervical screening with Melissa and recommended she have a Cervical Screening Test </a:t>
            </a:r>
          </a:p>
        </p:txBody>
      </p:sp>
      <p:sp>
        <p:nvSpPr>
          <p:cNvPr id="6" name="TextBox 5">
            <a:extLst>
              <a:ext uri="{FF2B5EF4-FFF2-40B4-BE49-F238E27FC236}">
                <a16:creationId xmlns:a16="http://schemas.microsoft.com/office/drawing/2014/main" id="{2FCB9CC4-3146-487D-AF33-3BF3A25262EE}"/>
              </a:ext>
            </a:extLst>
          </p:cNvPr>
          <p:cNvSpPr txBox="1"/>
          <p:nvPr/>
        </p:nvSpPr>
        <p:spPr>
          <a:xfrm>
            <a:off x="8921578" y="2036489"/>
            <a:ext cx="2834074" cy="2825728"/>
          </a:xfrm>
          <a:prstGeom prst="rect">
            <a:avLst/>
          </a:prstGeom>
          <a:solidFill>
            <a:srgbClr val="146CFD"/>
          </a:solidFill>
        </p:spPr>
        <p:txBody>
          <a:bodyPr wrap="square" lIns="180000" tIns="180000" rIns="180000" bIns="180000" rtlCol="0">
            <a:spAutoFit/>
          </a:bodyPr>
          <a:lstStyle/>
          <a:p>
            <a:r>
              <a:rPr lang="en-AU" sz="2000" b="1" dirty="0">
                <a:solidFill>
                  <a:schemeClr val="bg1"/>
                </a:solidFill>
                <a:latin typeface="Public Sans SemiBold" pitchFamily="2" charset="0"/>
              </a:rPr>
              <a:t>What advice about cervical screening do you give to Melissa when she comes for her routine 20 week antenatal shared care appointment?</a:t>
            </a:r>
            <a:endParaRPr lang="en-AU" sz="2000" dirty="0">
              <a:solidFill>
                <a:schemeClr val="bg1"/>
              </a:solidFill>
            </a:endParaRPr>
          </a:p>
        </p:txBody>
      </p:sp>
      <p:pic>
        <p:nvPicPr>
          <p:cNvPr id="8" name="Picture 7" descr="A blue line drawing of a pregnant person&#10;&#10;Description automatically generated">
            <a:extLst>
              <a:ext uri="{FF2B5EF4-FFF2-40B4-BE49-F238E27FC236}">
                <a16:creationId xmlns:a16="http://schemas.microsoft.com/office/drawing/2014/main" id="{128D6D2E-851A-4DCF-B6E0-CD38AB445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30" y="1954478"/>
            <a:ext cx="2381250" cy="2381250"/>
          </a:xfrm>
          <a:prstGeom prst="rect">
            <a:avLst/>
          </a:prstGeom>
        </p:spPr>
      </p:pic>
    </p:spTree>
    <p:extLst>
      <p:ext uri="{BB962C8B-B14F-4D97-AF65-F5344CB8AC3E}">
        <p14:creationId xmlns:p14="http://schemas.microsoft.com/office/powerpoint/2010/main" val="223262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0A042-6AC3-42D6-AB9B-3552D6C0B0AC}"/>
              </a:ext>
            </a:extLst>
          </p:cNvPr>
          <p:cNvSpPr txBox="1">
            <a:spLocks/>
          </p:cNvSpPr>
          <p:nvPr/>
        </p:nvSpPr>
        <p:spPr>
          <a:xfrm>
            <a:off x="349840" y="452582"/>
            <a:ext cx="5228924" cy="1219200"/>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sz="4400" dirty="0">
                <a:solidFill>
                  <a:srgbClr val="146CFD"/>
                </a:solidFill>
                <a:latin typeface="Public Sans SemiBold" pitchFamily="2" charset="0"/>
              </a:rPr>
              <a:t>Acknowledgement of Country</a:t>
            </a:r>
          </a:p>
        </p:txBody>
      </p:sp>
      <p:sp>
        <p:nvSpPr>
          <p:cNvPr id="3" name="TextBox 2">
            <a:extLst>
              <a:ext uri="{FF2B5EF4-FFF2-40B4-BE49-F238E27FC236}">
                <a16:creationId xmlns:a16="http://schemas.microsoft.com/office/drawing/2014/main" id="{C4F448F6-A9B7-4E7B-A506-D798C65B4083}"/>
              </a:ext>
            </a:extLst>
          </p:cNvPr>
          <p:cNvSpPr txBox="1"/>
          <p:nvPr/>
        </p:nvSpPr>
        <p:spPr>
          <a:xfrm>
            <a:off x="476968" y="2031181"/>
            <a:ext cx="4959098" cy="3816429"/>
          </a:xfrm>
          <a:prstGeom prst="rect">
            <a:avLst/>
          </a:prstGeom>
          <a:noFill/>
        </p:spPr>
        <p:txBody>
          <a:bodyPr wrap="square">
            <a:spAutoFit/>
          </a:bodyPr>
          <a:lstStyle/>
          <a:p>
            <a:r>
              <a:rPr lang="en-AU" sz="2800" dirty="0">
                <a:solidFill>
                  <a:srgbClr val="27222B"/>
                </a:solidFill>
                <a:latin typeface="Public Sans" pitchFamily="2" charset="0"/>
              </a:rPr>
              <a:t>We acknowledge the Traditional Custodians of the lands on which we work and live, and recognise their continuing connection to land, water and community. </a:t>
            </a:r>
            <a:br>
              <a:rPr lang="en-AU" sz="2800" dirty="0">
                <a:solidFill>
                  <a:srgbClr val="27222B"/>
                </a:solidFill>
                <a:latin typeface="Public Sans" pitchFamily="2" charset="0"/>
              </a:rPr>
            </a:br>
            <a:r>
              <a:rPr lang="en-AU" sz="2800" dirty="0">
                <a:solidFill>
                  <a:srgbClr val="27222B"/>
                </a:solidFill>
                <a:latin typeface="Public Sans" pitchFamily="2" charset="0"/>
              </a:rPr>
              <a:t>We pay our respects to Elders past and present.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4085EF0-31E2-4B66-979B-5188E3CD7B9B}"/>
              </a:ext>
            </a:extLst>
          </p:cNvPr>
          <p:cNvSpPr txBox="1"/>
          <p:nvPr/>
        </p:nvSpPr>
        <p:spPr>
          <a:xfrm>
            <a:off x="3610135" y="6405418"/>
            <a:ext cx="2084225" cy="276999"/>
          </a:xfrm>
          <a:prstGeom prst="rect">
            <a:avLst/>
          </a:prstGeom>
          <a:noFill/>
        </p:spPr>
        <p:txBody>
          <a:bodyPr wrap="none" rtlCol="0">
            <a:spAutoFit/>
          </a:bodyPr>
          <a:lstStyle/>
          <a:p>
            <a:r>
              <a:rPr lang="en-US" sz="1200" dirty="0">
                <a:solidFill>
                  <a:srgbClr val="002060"/>
                </a:solidFill>
              </a:rPr>
              <a:t>Artwork by D.Golding 2016</a:t>
            </a:r>
            <a:endParaRPr lang="en-AU" sz="1200" dirty="0">
              <a:solidFill>
                <a:srgbClr val="002060"/>
              </a:solidFill>
            </a:endParaRPr>
          </a:p>
        </p:txBody>
      </p:sp>
      <p:pic>
        <p:nvPicPr>
          <p:cNvPr id="7" name="Picture 6">
            <a:extLst>
              <a:ext uri="{FF2B5EF4-FFF2-40B4-BE49-F238E27FC236}">
                <a16:creationId xmlns:a16="http://schemas.microsoft.com/office/drawing/2014/main" id="{AAE018A5-85B3-416E-83AE-0E3D08A43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25" y="0"/>
            <a:ext cx="6429375" cy="6858000"/>
          </a:xfrm>
          <a:prstGeom prst="rect">
            <a:avLst/>
          </a:prstGeom>
        </p:spPr>
      </p:pic>
    </p:spTree>
    <p:extLst>
      <p:ext uri="{BB962C8B-B14F-4D97-AF65-F5344CB8AC3E}">
        <p14:creationId xmlns:p14="http://schemas.microsoft.com/office/powerpoint/2010/main" val="278670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7C4FC6-E64A-A677-EFB4-6D6525895C64}"/>
              </a:ext>
            </a:extLst>
          </p:cNvPr>
          <p:cNvSpPr>
            <a:spLocks noGrp="1"/>
          </p:cNvSpPr>
          <p:nvPr>
            <p:ph type="title"/>
          </p:nvPr>
        </p:nvSpPr>
        <p:spPr/>
        <p:txBody>
          <a:bodyPr/>
          <a:lstStyle/>
          <a:p>
            <a:r>
              <a:rPr lang="en-AU" dirty="0"/>
              <a:t>Discussion with Melissa</a:t>
            </a:r>
          </a:p>
        </p:txBody>
      </p:sp>
      <p:sp>
        <p:nvSpPr>
          <p:cNvPr id="4" name="Content Placeholder 2">
            <a:extLst>
              <a:ext uri="{FF2B5EF4-FFF2-40B4-BE49-F238E27FC236}">
                <a16:creationId xmlns:a16="http://schemas.microsoft.com/office/drawing/2014/main" id="{2EA8AB8E-3D5E-FC30-14CD-A5D091B42EBC}"/>
              </a:ext>
            </a:extLst>
          </p:cNvPr>
          <p:cNvSpPr>
            <a:spLocks noGrp="1"/>
          </p:cNvSpPr>
          <p:nvPr>
            <p:ph idx="1"/>
          </p:nvPr>
        </p:nvSpPr>
        <p:spPr>
          <a:xfrm>
            <a:off x="2677293" y="2036489"/>
            <a:ext cx="6207210" cy="4351338"/>
          </a:xfrm>
        </p:spPr>
        <p:txBody>
          <a:bodyPr>
            <a:noAutofit/>
          </a:bodyPr>
          <a:lstStyle/>
          <a:p>
            <a:pPr>
              <a:lnSpc>
                <a:spcPct val="100000"/>
              </a:lnSpc>
              <a:spcBef>
                <a:spcPts val="0"/>
              </a:spcBef>
              <a:spcAft>
                <a:spcPts val="600"/>
              </a:spcAft>
            </a:pPr>
            <a:r>
              <a:rPr lang="en-AU" sz="2000" dirty="0"/>
              <a:t>Cervical screening is important to prevent cervical cancer.</a:t>
            </a:r>
          </a:p>
          <a:p>
            <a:pPr>
              <a:lnSpc>
                <a:spcPct val="100000"/>
              </a:lnSpc>
              <a:spcBef>
                <a:spcPts val="0"/>
              </a:spcBef>
              <a:spcAft>
                <a:spcPts val="600"/>
              </a:spcAft>
            </a:pPr>
            <a:r>
              <a:rPr lang="en-AU" sz="2000" dirty="0"/>
              <a:t>It is safe at any time during pregnancy.</a:t>
            </a:r>
          </a:p>
          <a:p>
            <a:pPr>
              <a:lnSpc>
                <a:spcPct val="100000"/>
              </a:lnSpc>
              <a:spcBef>
                <a:spcPts val="0"/>
              </a:spcBef>
              <a:spcAft>
                <a:spcPts val="600"/>
              </a:spcAft>
            </a:pPr>
            <a:r>
              <a:rPr lang="en-AU" sz="2000" dirty="0"/>
              <a:t>You can choose to have your sample collected by a clinician or you can collect your own sample, both are equally accurate in detecting HPV.</a:t>
            </a:r>
          </a:p>
          <a:p>
            <a:pPr>
              <a:lnSpc>
                <a:spcPct val="100000"/>
              </a:lnSpc>
              <a:spcBef>
                <a:spcPts val="0"/>
              </a:spcBef>
              <a:spcAft>
                <a:spcPts val="600"/>
              </a:spcAft>
            </a:pPr>
            <a:r>
              <a:rPr lang="en-AU" sz="2000" dirty="0"/>
              <a:t>If no HPV is detected, next screen in 5 years. </a:t>
            </a:r>
          </a:p>
          <a:p>
            <a:pPr>
              <a:lnSpc>
                <a:spcPct val="100000"/>
              </a:lnSpc>
              <a:spcBef>
                <a:spcPts val="0"/>
              </a:spcBef>
              <a:spcAft>
                <a:spcPts val="600"/>
              </a:spcAft>
            </a:pPr>
            <a:r>
              <a:rPr lang="en-AU" sz="2000" dirty="0"/>
              <a:t>If you choose self-collection and HPV is detected, you may need to return for another appointment to have a clinician-collected sample so that testing can be done on the cervical cells collected.</a:t>
            </a:r>
          </a:p>
        </p:txBody>
      </p:sp>
      <p:pic>
        <p:nvPicPr>
          <p:cNvPr id="5" name="Picture 4" descr="A blue and black chat bubbles&#10;&#10;Description automatically generated with medium confidence">
            <a:extLst>
              <a:ext uri="{FF2B5EF4-FFF2-40B4-BE49-F238E27FC236}">
                <a16:creationId xmlns:a16="http://schemas.microsoft.com/office/drawing/2014/main" id="{A6945941-F26F-4368-8557-7122B1F78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898871"/>
            <a:ext cx="2160778" cy="2160778"/>
          </a:xfrm>
          <a:prstGeom prst="rect">
            <a:avLst/>
          </a:prstGeom>
        </p:spPr>
      </p:pic>
    </p:spTree>
    <p:extLst>
      <p:ext uri="{BB962C8B-B14F-4D97-AF65-F5344CB8AC3E}">
        <p14:creationId xmlns:p14="http://schemas.microsoft.com/office/powerpoint/2010/main" val="1849879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7C4FC6-E64A-A677-EFB4-6D6525895C64}"/>
              </a:ext>
            </a:extLst>
          </p:cNvPr>
          <p:cNvSpPr>
            <a:spLocks noGrp="1"/>
          </p:cNvSpPr>
          <p:nvPr>
            <p:ph type="title"/>
          </p:nvPr>
        </p:nvSpPr>
        <p:spPr/>
        <p:txBody>
          <a:bodyPr/>
          <a:lstStyle/>
          <a:p>
            <a:r>
              <a:rPr lang="en-AU" dirty="0"/>
              <a:t>Melissa’s test results</a:t>
            </a:r>
          </a:p>
        </p:txBody>
      </p:sp>
      <p:sp>
        <p:nvSpPr>
          <p:cNvPr id="5" name="TextBox 4">
            <a:extLst>
              <a:ext uri="{FF2B5EF4-FFF2-40B4-BE49-F238E27FC236}">
                <a16:creationId xmlns:a16="http://schemas.microsoft.com/office/drawing/2014/main" id="{B09C39AE-8B08-4C50-A0BA-95326655B317}"/>
              </a:ext>
            </a:extLst>
          </p:cNvPr>
          <p:cNvSpPr txBox="1"/>
          <p:nvPr/>
        </p:nvSpPr>
        <p:spPr>
          <a:xfrm>
            <a:off x="9279924" y="2036489"/>
            <a:ext cx="2475728" cy="3133505"/>
          </a:xfrm>
          <a:prstGeom prst="rect">
            <a:avLst/>
          </a:prstGeom>
          <a:solidFill>
            <a:srgbClr val="146CFD"/>
          </a:solidFill>
        </p:spPr>
        <p:txBody>
          <a:bodyPr wrap="square" lIns="180000" tIns="180000" rIns="180000" bIns="180000" rtlCol="0">
            <a:spAutoFit/>
          </a:bodyPr>
          <a:lstStyle/>
          <a:p>
            <a:r>
              <a:rPr lang="en-AU" sz="2000" b="1" dirty="0">
                <a:solidFill>
                  <a:schemeClr val="bg1"/>
                </a:solidFill>
                <a:latin typeface="Public Sans SemiBold" pitchFamily="2" charset="0"/>
              </a:rPr>
              <a:t>Reassure Melissa that this result will not affect her pregnancy and there is no need for any further testing or treatment during her pregnancy.</a:t>
            </a:r>
          </a:p>
        </p:txBody>
      </p:sp>
      <p:pic>
        <p:nvPicPr>
          <p:cNvPr id="8" name="Picture 7" descr="A blue line drawing of a clipboard with check marks&#10;&#10;Description automatically generated">
            <a:extLst>
              <a:ext uri="{FF2B5EF4-FFF2-40B4-BE49-F238E27FC236}">
                <a16:creationId xmlns:a16="http://schemas.microsoft.com/office/drawing/2014/main" id="{1EE0F4BE-6E83-4405-BBD5-D4F23D9D1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54" y="1979191"/>
            <a:ext cx="2381250" cy="2381250"/>
          </a:xfrm>
          <a:prstGeom prst="rect">
            <a:avLst/>
          </a:prstGeom>
        </p:spPr>
      </p:pic>
      <p:sp>
        <p:nvSpPr>
          <p:cNvPr id="9" name="Rectangle 8">
            <a:extLst>
              <a:ext uri="{FF2B5EF4-FFF2-40B4-BE49-F238E27FC236}">
                <a16:creationId xmlns:a16="http://schemas.microsoft.com/office/drawing/2014/main" id="{7FECA398-8754-4A15-AB5D-2816AE957C64}"/>
              </a:ext>
            </a:extLst>
          </p:cNvPr>
          <p:cNvSpPr/>
          <p:nvPr/>
        </p:nvSpPr>
        <p:spPr>
          <a:xfrm>
            <a:off x="6672649" y="4065373"/>
            <a:ext cx="2360135" cy="44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2">
            <a:extLst>
              <a:ext uri="{FF2B5EF4-FFF2-40B4-BE49-F238E27FC236}">
                <a16:creationId xmlns:a16="http://schemas.microsoft.com/office/drawing/2014/main" id="{2EA8AB8E-3D5E-FC30-14CD-A5D091B42EBC}"/>
              </a:ext>
            </a:extLst>
          </p:cNvPr>
          <p:cNvSpPr>
            <a:spLocks noGrp="1"/>
          </p:cNvSpPr>
          <p:nvPr>
            <p:ph idx="1"/>
          </p:nvPr>
        </p:nvSpPr>
        <p:spPr>
          <a:xfrm>
            <a:off x="2664936" y="2036489"/>
            <a:ext cx="6367848" cy="4351338"/>
          </a:xfrm>
        </p:spPr>
        <p:txBody>
          <a:bodyPr>
            <a:noAutofit/>
          </a:bodyPr>
          <a:lstStyle/>
          <a:p>
            <a:pPr>
              <a:lnSpc>
                <a:spcPct val="100000"/>
              </a:lnSpc>
              <a:spcBef>
                <a:spcPts val="0"/>
              </a:spcBef>
              <a:spcAft>
                <a:spcPts val="600"/>
              </a:spcAft>
            </a:pPr>
            <a:r>
              <a:rPr lang="en-AU" sz="2000" dirty="0"/>
              <a:t>Melissa chooses to collect her own sample and her result is HPV (not 16/18).</a:t>
            </a:r>
          </a:p>
          <a:p>
            <a:pPr>
              <a:lnSpc>
                <a:spcPct val="100000"/>
              </a:lnSpc>
              <a:spcBef>
                <a:spcPts val="0"/>
              </a:spcBef>
              <a:spcAft>
                <a:spcPts val="600"/>
              </a:spcAft>
            </a:pPr>
            <a:r>
              <a:rPr lang="en-AU" sz="2000" dirty="0"/>
              <a:t>Recall Melissa for clinician-collected sample so that Liquid Based Cytology can be done to determine her risk category and management.</a:t>
            </a:r>
          </a:p>
          <a:p>
            <a:pPr>
              <a:lnSpc>
                <a:spcPct val="100000"/>
              </a:lnSpc>
              <a:spcBef>
                <a:spcPts val="0"/>
              </a:spcBef>
              <a:spcAft>
                <a:spcPts val="600"/>
              </a:spcAft>
            </a:pPr>
            <a:r>
              <a:rPr lang="en-AU" sz="2000" dirty="0"/>
              <a:t>Returns 2 weeks later. </a:t>
            </a:r>
          </a:p>
          <a:p>
            <a:pPr>
              <a:lnSpc>
                <a:spcPct val="100000"/>
              </a:lnSpc>
              <a:spcBef>
                <a:spcPts val="0"/>
              </a:spcBef>
              <a:spcAft>
                <a:spcPts val="600"/>
              </a:spcAft>
            </a:pPr>
            <a:r>
              <a:rPr lang="en-AU" sz="2000" dirty="0"/>
              <a:t>Cytology result is low grade  </a:t>
            </a:r>
            <a:r>
              <a:rPr lang="en-AU" sz="2000" dirty="0">
                <a:sym typeface="Wingdings" panose="05000000000000000000" pitchFamily="2" charset="2"/>
              </a:rPr>
              <a:t></a:t>
            </a:r>
            <a:r>
              <a:rPr lang="en-AU" sz="2000" dirty="0"/>
              <a:t>  </a:t>
            </a:r>
            <a:r>
              <a:rPr lang="en-US" sz="2000" kern="0" dirty="0">
                <a:solidFill>
                  <a:srgbClr val="FFC000"/>
                </a:solidFill>
                <a:latin typeface="Public Sans SemiBold" pitchFamily="2" charset="0"/>
                <a:sym typeface="Wingdings" pitchFamily="2" charset="2"/>
              </a:rPr>
              <a:t>Intermediate risk </a:t>
            </a:r>
            <a:endParaRPr lang="en-AU" sz="2000" dirty="0">
              <a:latin typeface="Public Sans SemiBold" pitchFamily="2" charset="0"/>
            </a:endParaRPr>
          </a:p>
          <a:p>
            <a:pPr>
              <a:lnSpc>
                <a:spcPct val="100000"/>
              </a:lnSpc>
              <a:spcBef>
                <a:spcPts val="0"/>
              </a:spcBef>
              <a:spcAft>
                <a:spcPts val="600"/>
              </a:spcAft>
            </a:pPr>
            <a:r>
              <a:rPr lang="en-AU" sz="2000" dirty="0"/>
              <a:t>Explain she has intermediate risk result and follow-up HPV test in 12 months is recommended to check that the infection has been cleared.</a:t>
            </a:r>
          </a:p>
          <a:p>
            <a:pPr>
              <a:lnSpc>
                <a:spcPct val="100000"/>
              </a:lnSpc>
              <a:spcBef>
                <a:spcPts val="0"/>
              </a:spcBef>
              <a:spcAft>
                <a:spcPts val="600"/>
              </a:spcAft>
            </a:pPr>
            <a:r>
              <a:rPr lang="en-AU" sz="2000" dirty="0"/>
              <a:t>Melissa can choose to collect her own vaginal sample or to have a clinician-collected cervical sample for the follow-up HPV test in 12 months.</a:t>
            </a:r>
          </a:p>
        </p:txBody>
      </p:sp>
    </p:spTree>
    <p:extLst>
      <p:ext uri="{BB962C8B-B14F-4D97-AF65-F5344CB8AC3E}">
        <p14:creationId xmlns:p14="http://schemas.microsoft.com/office/powerpoint/2010/main" val="104808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6AC6-7F6D-40A3-AB99-CD5C66F961D3}"/>
              </a:ext>
            </a:extLst>
          </p:cNvPr>
          <p:cNvSpPr>
            <a:spLocks noGrp="1"/>
          </p:cNvSpPr>
          <p:nvPr>
            <p:ph type="title"/>
          </p:nvPr>
        </p:nvSpPr>
        <p:spPr/>
        <p:txBody>
          <a:bodyPr>
            <a:normAutofit/>
          </a:bodyPr>
          <a:lstStyle/>
          <a:p>
            <a:r>
              <a:rPr lang="en-AU" dirty="0"/>
              <a:t>National Cancer Screening Register</a:t>
            </a:r>
          </a:p>
        </p:txBody>
      </p:sp>
      <p:sp>
        <p:nvSpPr>
          <p:cNvPr id="3" name="Content Placeholder 2">
            <a:extLst>
              <a:ext uri="{FF2B5EF4-FFF2-40B4-BE49-F238E27FC236}">
                <a16:creationId xmlns:a16="http://schemas.microsoft.com/office/drawing/2014/main" id="{9A999257-B817-49E2-A4DC-142CD75EB4D7}"/>
              </a:ext>
            </a:extLst>
          </p:cNvPr>
          <p:cNvSpPr>
            <a:spLocks noGrp="1"/>
          </p:cNvSpPr>
          <p:nvPr>
            <p:ph idx="1"/>
          </p:nvPr>
        </p:nvSpPr>
        <p:spPr>
          <a:xfrm>
            <a:off x="947350" y="1682415"/>
            <a:ext cx="6738553" cy="4325111"/>
          </a:xfrm>
        </p:spPr>
        <p:txBody>
          <a:bodyPr>
            <a:noAutofit/>
          </a:bodyPr>
          <a:lstStyle/>
          <a:p>
            <a:pPr>
              <a:lnSpc>
                <a:spcPct val="120000"/>
              </a:lnSpc>
              <a:spcBef>
                <a:spcPts val="0"/>
              </a:spcBef>
              <a:spcAft>
                <a:spcPts val="600"/>
              </a:spcAft>
            </a:pPr>
            <a:r>
              <a:rPr lang="en-AU" sz="1800" dirty="0"/>
              <a:t>Integrated clinical software – makes it easy to check a woman’s Cervical Screening Test history or results</a:t>
            </a:r>
          </a:p>
          <a:p>
            <a:pPr>
              <a:lnSpc>
                <a:spcPct val="120000"/>
              </a:lnSpc>
              <a:spcBef>
                <a:spcPts val="0"/>
              </a:spcBef>
              <a:spcAft>
                <a:spcPts val="600"/>
              </a:spcAft>
            </a:pPr>
            <a:r>
              <a:rPr lang="en-AU" sz="1800" dirty="0"/>
              <a:t>Contact NCSR to check history or results via 1800 627 701 </a:t>
            </a:r>
            <a:br>
              <a:rPr lang="en-AU" sz="1800" dirty="0"/>
            </a:br>
            <a:r>
              <a:rPr lang="en-AU" sz="1800" dirty="0"/>
              <a:t>or Healthcare Provider Portal: </a:t>
            </a:r>
            <a:r>
              <a:rPr lang="en-AU" sz="1800" dirty="0">
                <a:solidFill>
                  <a:srgbClr val="146CFD"/>
                </a:solidFill>
                <a:hlinkClick r:id="rId3" action="ppaction://hlinkfile">
                  <a:extLst>
                    <a:ext uri="{A12FA001-AC4F-418D-AE19-62706E023703}">
                      <ahyp:hlinkClr xmlns:ahyp="http://schemas.microsoft.com/office/drawing/2018/hyperlinkcolor" val="tx"/>
                    </a:ext>
                  </a:extLst>
                </a:hlinkClick>
              </a:rPr>
              <a:t>ncsr.gov.au</a:t>
            </a:r>
            <a:endParaRPr lang="en-AU" sz="1800" dirty="0">
              <a:solidFill>
                <a:srgbClr val="146CFD"/>
              </a:solidFill>
            </a:endParaRPr>
          </a:p>
          <a:p>
            <a:pPr marL="0" indent="0">
              <a:lnSpc>
                <a:spcPct val="120000"/>
              </a:lnSpc>
              <a:spcBef>
                <a:spcPts val="0"/>
              </a:spcBef>
              <a:spcAft>
                <a:spcPts val="600"/>
              </a:spcAft>
              <a:buFont typeface="Arial" panose="020B0604020202020204" pitchFamily="34" charset="0"/>
              <a:buNone/>
            </a:pPr>
            <a:r>
              <a:rPr lang="en-AU" sz="1800" dirty="0"/>
              <a:t>Secure and confidential database of screening records:</a:t>
            </a:r>
          </a:p>
          <a:p>
            <a:pPr>
              <a:lnSpc>
                <a:spcPct val="120000"/>
              </a:lnSpc>
              <a:spcBef>
                <a:spcPts val="0"/>
              </a:spcBef>
              <a:spcAft>
                <a:spcPts val="600"/>
              </a:spcAft>
            </a:pPr>
            <a:r>
              <a:rPr lang="en-AU" sz="1800" dirty="0"/>
              <a:t>Invites women at 25, sends reminders when due or overdue</a:t>
            </a:r>
          </a:p>
          <a:p>
            <a:pPr>
              <a:lnSpc>
                <a:spcPct val="120000"/>
              </a:lnSpc>
              <a:spcBef>
                <a:spcPts val="0"/>
              </a:spcBef>
              <a:spcAft>
                <a:spcPts val="600"/>
              </a:spcAft>
            </a:pPr>
            <a:r>
              <a:rPr lang="en-AU" sz="1800" dirty="0"/>
              <a:t>Provides screening histories to labs to inform clinical management</a:t>
            </a:r>
          </a:p>
          <a:p>
            <a:pPr>
              <a:lnSpc>
                <a:spcPct val="120000"/>
              </a:lnSpc>
              <a:spcBef>
                <a:spcPts val="0"/>
              </a:spcBef>
              <a:spcAft>
                <a:spcPts val="600"/>
              </a:spcAft>
            </a:pPr>
            <a:r>
              <a:rPr lang="en-AU" sz="1800" dirty="0"/>
              <a:t>‘Safety net’ - prompts women and providers if HPV is detected and no follow-up or treatment recorded.</a:t>
            </a:r>
            <a:endParaRPr lang="en-AU" sz="1800" dirty="0">
              <a:solidFill>
                <a:srgbClr val="146CFD"/>
              </a:solidFill>
            </a:endParaRPr>
          </a:p>
        </p:txBody>
      </p:sp>
      <p:pic>
        <p:nvPicPr>
          <p:cNvPr id="5" name="Picture 4">
            <a:extLst>
              <a:ext uri="{FF2B5EF4-FFF2-40B4-BE49-F238E27FC236}">
                <a16:creationId xmlns:a16="http://schemas.microsoft.com/office/drawing/2014/main" id="{8D01C017-2F2D-E432-AE72-0726B52A8D99}"/>
              </a:ext>
            </a:extLst>
          </p:cNvPr>
          <p:cNvPicPr>
            <a:picLocks noChangeAspect="1"/>
          </p:cNvPicPr>
          <p:nvPr/>
        </p:nvPicPr>
        <p:blipFill>
          <a:blip r:embed="rId4"/>
          <a:stretch>
            <a:fillRect/>
          </a:stretch>
        </p:blipFill>
        <p:spPr>
          <a:xfrm>
            <a:off x="8374212" y="1682415"/>
            <a:ext cx="2079141" cy="1579348"/>
          </a:xfrm>
          <a:prstGeom prst="rect">
            <a:avLst/>
          </a:prstGeom>
        </p:spPr>
      </p:pic>
      <p:pic>
        <p:nvPicPr>
          <p:cNvPr id="8" name="Picture 7">
            <a:extLst>
              <a:ext uri="{FF2B5EF4-FFF2-40B4-BE49-F238E27FC236}">
                <a16:creationId xmlns:a16="http://schemas.microsoft.com/office/drawing/2014/main" id="{F2649238-1458-022C-023A-34E118AF041F}"/>
              </a:ext>
            </a:extLst>
          </p:cNvPr>
          <p:cNvPicPr>
            <a:picLocks noChangeAspect="1"/>
          </p:cNvPicPr>
          <p:nvPr/>
        </p:nvPicPr>
        <p:blipFill rotWithShape="1">
          <a:blip r:embed="rId5"/>
          <a:srcRect l="1" t="7334" r="443" b="5419"/>
          <a:stretch/>
        </p:blipFill>
        <p:spPr>
          <a:xfrm>
            <a:off x="8374212" y="3490785"/>
            <a:ext cx="3461929" cy="2802095"/>
          </a:xfrm>
          <a:prstGeom prst="rect">
            <a:avLst/>
          </a:prstGeom>
        </p:spPr>
      </p:pic>
    </p:spTree>
    <p:extLst>
      <p:ext uri="{BB962C8B-B14F-4D97-AF65-F5344CB8AC3E}">
        <p14:creationId xmlns:p14="http://schemas.microsoft.com/office/powerpoint/2010/main" val="285800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B074-2B38-0062-9AE8-1EF77B6181D3}"/>
              </a:ext>
            </a:extLst>
          </p:cNvPr>
          <p:cNvSpPr>
            <a:spLocks noGrp="1"/>
          </p:cNvSpPr>
          <p:nvPr>
            <p:ph type="title"/>
          </p:nvPr>
        </p:nvSpPr>
        <p:spPr/>
        <p:txBody>
          <a:bodyPr/>
          <a:lstStyle/>
          <a:p>
            <a:r>
              <a:rPr lang="en-AU" dirty="0"/>
              <a:t>Resources and more information</a:t>
            </a:r>
          </a:p>
        </p:txBody>
      </p:sp>
      <p:sp>
        <p:nvSpPr>
          <p:cNvPr id="3" name="Content Placeholder 2">
            <a:extLst>
              <a:ext uri="{FF2B5EF4-FFF2-40B4-BE49-F238E27FC236}">
                <a16:creationId xmlns:a16="http://schemas.microsoft.com/office/drawing/2014/main" id="{0B7CD627-09FB-4030-E4DC-BA58F77208E0}"/>
              </a:ext>
            </a:extLst>
          </p:cNvPr>
          <p:cNvSpPr>
            <a:spLocks noGrp="1"/>
          </p:cNvSpPr>
          <p:nvPr>
            <p:ph idx="1"/>
          </p:nvPr>
        </p:nvSpPr>
        <p:spPr>
          <a:xfrm>
            <a:off x="489328" y="1614178"/>
            <a:ext cx="8759603" cy="4611029"/>
          </a:xfrm>
        </p:spPr>
        <p:txBody>
          <a:bodyPr>
            <a:noAutofit/>
          </a:bodyPr>
          <a:lstStyle/>
          <a:p>
            <a:pPr marL="0" indent="0">
              <a:lnSpc>
                <a:spcPct val="100000"/>
              </a:lnSpc>
              <a:spcBef>
                <a:spcPts val="0"/>
              </a:spcBef>
              <a:spcAft>
                <a:spcPts val="600"/>
              </a:spcAft>
              <a:buNone/>
            </a:pPr>
            <a:r>
              <a:rPr lang="en-AU" sz="1800" dirty="0">
                <a:latin typeface="Public Sans SemiBold" pitchFamily="2" charset="0"/>
              </a:rPr>
              <a:t>For Health Professionals:</a:t>
            </a:r>
          </a:p>
          <a:p>
            <a:pPr>
              <a:lnSpc>
                <a:spcPct val="100000"/>
              </a:lnSpc>
              <a:spcBef>
                <a:spcPts val="0"/>
              </a:spcBef>
              <a:spcAft>
                <a:spcPts val="600"/>
              </a:spcAft>
            </a:pPr>
            <a:r>
              <a:rPr lang="en-AU" sz="1800" dirty="0">
                <a:latin typeface="Public Sans SemiBold" pitchFamily="2" charset="0"/>
              </a:rPr>
              <a:t>Cancer Institute NSW </a:t>
            </a:r>
            <a:r>
              <a:rPr lang="en-AU" sz="1800" dirty="0">
                <a:solidFill>
                  <a:srgbClr val="146CFD"/>
                </a:solidFill>
                <a:hlinkClick r:id="rId3">
                  <a:extLst>
                    <a:ext uri="{A12FA001-AC4F-418D-AE19-62706E023703}">
                      <ahyp:hlinkClr xmlns:ahyp="http://schemas.microsoft.com/office/drawing/2018/hyperlinkcolor" val="tx"/>
                    </a:ext>
                  </a:extLst>
                </a:hlinkClick>
              </a:rPr>
              <a:t>factsheets, webpage, videos, clinic posters and mouse pads </a:t>
            </a:r>
            <a:endParaRPr lang="en-AU" sz="1800" dirty="0">
              <a:solidFill>
                <a:srgbClr val="146CFD"/>
              </a:solidFill>
            </a:endParaRPr>
          </a:p>
          <a:p>
            <a:pPr>
              <a:lnSpc>
                <a:spcPct val="100000"/>
              </a:lnSpc>
              <a:spcBef>
                <a:spcPts val="0"/>
              </a:spcBef>
              <a:spcAft>
                <a:spcPts val="600"/>
              </a:spcAft>
            </a:pPr>
            <a:r>
              <a:rPr lang="en-AU" sz="1800" dirty="0">
                <a:latin typeface="Public Sans SemiBold" pitchFamily="2" charset="0"/>
              </a:rPr>
              <a:t>National Cervical Screening Program Guidelines </a:t>
            </a:r>
            <a:r>
              <a:rPr lang="en-AU" sz="1800" dirty="0">
                <a:solidFill>
                  <a:schemeClr val="accent3"/>
                </a:solidFill>
                <a:hlinkClick r:id="rId4">
                  <a:extLst>
                    <a:ext uri="{A12FA001-AC4F-418D-AE19-62706E023703}">
                      <ahyp:hlinkClr xmlns:ahyp="http://schemas.microsoft.com/office/drawing/2018/hyperlinkcolor" val="tx"/>
                    </a:ext>
                  </a:extLst>
                </a:hlinkClick>
              </a:rPr>
              <a:t>(Section 7.1 Pregnancy)</a:t>
            </a:r>
            <a:r>
              <a:rPr lang="en-AU" sz="1800" dirty="0">
                <a:solidFill>
                  <a:schemeClr val="tx1"/>
                </a:solidFill>
                <a:hlinkClick r:id="rId4">
                  <a:extLst>
                    <a:ext uri="{A12FA001-AC4F-418D-AE19-62706E023703}">
                      <ahyp:hlinkClr xmlns:ahyp="http://schemas.microsoft.com/office/drawing/2018/hyperlinkcolor" val="tx"/>
                    </a:ext>
                  </a:extLst>
                </a:hlinkClick>
              </a:rPr>
              <a:t> </a:t>
            </a:r>
            <a:r>
              <a:rPr lang="en-AU" sz="1800" dirty="0">
                <a:solidFill>
                  <a:schemeClr val="tx1"/>
                </a:solidFill>
              </a:rPr>
              <a:t>and</a:t>
            </a:r>
            <a:r>
              <a:rPr lang="en-AU" sz="1800" dirty="0">
                <a:solidFill>
                  <a:schemeClr val="accent3"/>
                </a:solidFill>
              </a:rPr>
              <a:t> </a:t>
            </a:r>
            <a:r>
              <a:rPr lang="en-AU" sz="1800" dirty="0">
                <a:latin typeface="Public Sans SemiBold" pitchFamily="2" charset="0"/>
              </a:rPr>
              <a:t>resources</a:t>
            </a:r>
            <a:r>
              <a:rPr lang="en-AU" sz="1800" dirty="0"/>
              <a:t>, including </a:t>
            </a:r>
            <a:r>
              <a:rPr lang="en-AU" sz="1800" dirty="0">
                <a:latin typeface="Public Sans SemiBold" pitchFamily="2" charset="0"/>
              </a:rPr>
              <a:t>Healthcare provider toolkit </a:t>
            </a:r>
            <a:r>
              <a:rPr lang="en-AU" sz="1800" dirty="0"/>
              <a:t>- </a:t>
            </a:r>
            <a:r>
              <a:rPr lang="en-AU" sz="1800" dirty="0">
                <a:solidFill>
                  <a:srgbClr val="146CFD"/>
                </a:solidFill>
                <a:hlinkClick r:id="rId5">
                  <a:extLst>
                    <a:ext uri="{A12FA001-AC4F-418D-AE19-62706E023703}">
                      <ahyp:hlinkClr xmlns:ahyp="http://schemas.microsoft.com/office/drawing/2018/hyperlinkcolor" val="tx"/>
                    </a:ext>
                  </a:extLst>
                </a:hlinkClick>
              </a:rPr>
              <a:t>health.gov.au/our-work/NCSP-healthcare-provider-toolkit</a:t>
            </a:r>
            <a:endParaRPr lang="en-AU" sz="1800" dirty="0">
              <a:solidFill>
                <a:srgbClr val="146CFD"/>
              </a:solidFill>
            </a:endParaRPr>
          </a:p>
          <a:p>
            <a:pPr marL="228600" lvl="1">
              <a:lnSpc>
                <a:spcPct val="100000"/>
              </a:lnSpc>
              <a:spcBef>
                <a:spcPts val="0"/>
              </a:spcBef>
              <a:spcAft>
                <a:spcPts val="600"/>
              </a:spcAft>
            </a:pPr>
            <a:r>
              <a:rPr lang="en-AU" sz="1800" dirty="0">
                <a:latin typeface="Public Sans SemiBold" pitchFamily="2" charset="0"/>
              </a:rPr>
              <a:t>Australian Centre for the Prevention of Cervical Cancer – </a:t>
            </a:r>
            <a:r>
              <a:rPr lang="en-AU" sz="1800" dirty="0">
                <a:solidFill>
                  <a:schemeClr val="tx1"/>
                </a:solidFill>
              </a:rPr>
              <a:t>factsheets and webinars </a:t>
            </a:r>
            <a:r>
              <a:rPr lang="en-AU" sz="1800" dirty="0">
                <a:solidFill>
                  <a:schemeClr val="accent3"/>
                </a:solidFill>
                <a:hlinkClick r:id="rId6">
                  <a:extLst>
                    <a:ext uri="{A12FA001-AC4F-418D-AE19-62706E023703}">
                      <ahyp:hlinkClr xmlns:ahyp="http://schemas.microsoft.com/office/drawing/2018/hyperlinkcolor" val="tx"/>
                    </a:ext>
                  </a:extLst>
                </a:hlinkClick>
              </a:rPr>
              <a:t>https://acpcc.org.au/practitioners/resource-hub/</a:t>
            </a:r>
            <a:r>
              <a:rPr lang="en-AU" sz="1800" dirty="0">
                <a:solidFill>
                  <a:schemeClr val="accent3"/>
                </a:solidFill>
              </a:rPr>
              <a:t> </a:t>
            </a:r>
          </a:p>
          <a:p>
            <a:pPr marL="0" lvl="1" indent="0">
              <a:lnSpc>
                <a:spcPct val="100000"/>
              </a:lnSpc>
              <a:spcBef>
                <a:spcPts val="0"/>
              </a:spcBef>
              <a:spcAft>
                <a:spcPts val="600"/>
              </a:spcAft>
              <a:buNone/>
            </a:pPr>
            <a:r>
              <a:rPr lang="en-AU" sz="1800" dirty="0">
                <a:latin typeface="Public Sans SemiBold" pitchFamily="2" charset="0"/>
              </a:rPr>
              <a:t>For pregnant people:</a:t>
            </a:r>
          </a:p>
          <a:p>
            <a:pPr marL="228600" lvl="1">
              <a:lnSpc>
                <a:spcPct val="100000"/>
              </a:lnSpc>
              <a:spcBef>
                <a:spcPts val="0"/>
              </a:spcBef>
              <a:spcAft>
                <a:spcPts val="600"/>
              </a:spcAft>
            </a:pPr>
            <a:r>
              <a:rPr lang="en-AU" sz="1800" dirty="0">
                <a:latin typeface="Public Sans SemiBold" pitchFamily="2" charset="0"/>
              </a:rPr>
              <a:t>Web page and factsheet – </a:t>
            </a:r>
            <a:r>
              <a:rPr lang="en-AU" sz="1800" dirty="0">
                <a:solidFill>
                  <a:srgbClr val="146CFD"/>
                </a:solidFill>
                <a:hlinkClick r:id="rId7">
                  <a:extLst>
                    <a:ext uri="{A12FA001-AC4F-418D-AE19-62706E023703}">
                      <ahyp:hlinkClr xmlns:ahyp="http://schemas.microsoft.com/office/drawing/2018/hyperlinkcolor" val="tx"/>
                    </a:ext>
                  </a:extLst>
                </a:hlinkClick>
              </a:rPr>
              <a:t>www.cancer.nsw.gov.au/cervical-screening-when-pregnant</a:t>
            </a:r>
            <a:r>
              <a:rPr lang="en-AU" sz="1800" dirty="0">
                <a:solidFill>
                  <a:srgbClr val="146CFD"/>
                </a:solidFill>
              </a:rPr>
              <a:t> </a:t>
            </a:r>
          </a:p>
          <a:p>
            <a:pPr>
              <a:lnSpc>
                <a:spcPct val="100000"/>
              </a:lnSpc>
              <a:spcBef>
                <a:spcPts val="0"/>
              </a:spcBef>
              <a:spcAft>
                <a:spcPts val="600"/>
              </a:spcAft>
            </a:pPr>
            <a:r>
              <a:rPr lang="en-AU" sz="1800" dirty="0">
                <a:latin typeface="Public Sans SemiBold" pitchFamily="2" charset="0"/>
              </a:rPr>
              <a:t>Patient brochures </a:t>
            </a:r>
            <a:r>
              <a:rPr lang="en-AU" sz="1800" dirty="0"/>
              <a:t>– </a:t>
            </a:r>
            <a:r>
              <a:rPr lang="en-AU" sz="1800" dirty="0">
                <a:solidFill>
                  <a:srgbClr val="146CFD"/>
                </a:solidFill>
                <a:hlinkClick r:id="rId8">
                  <a:extLst>
                    <a:ext uri="{A12FA001-AC4F-418D-AE19-62706E023703}">
                      <ahyp:hlinkClr xmlns:ahyp="http://schemas.microsoft.com/office/drawing/2018/hyperlinkcolor" val="tx"/>
                    </a:ext>
                  </a:extLst>
                </a:hlinkClick>
              </a:rPr>
              <a:t>health.gov.au/resources/publications/national-cervical-screening-program-a-guide-to-understanding-your-cervical-screening-test-results</a:t>
            </a:r>
            <a:r>
              <a:rPr lang="en-AU" sz="1800" dirty="0">
                <a:solidFill>
                  <a:srgbClr val="146CFD"/>
                </a:solidFill>
              </a:rPr>
              <a:t>  </a:t>
            </a:r>
          </a:p>
          <a:p>
            <a:pPr lvl="1">
              <a:lnSpc>
                <a:spcPct val="100000"/>
              </a:lnSpc>
              <a:spcBef>
                <a:spcPts val="0"/>
              </a:spcBef>
              <a:spcAft>
                <a:spcPts val="600"/>
              </a:spcAft>
              <a:buFont typeface="Courier New" panose="02070309020205020404" pitchFamily="49" charset="0"/>
              <a:buChar char="o"/>
            </a:pPr>
            <a:endParaRPr lang="en-AU" sz="1600" dirty="0">
              <a:solidFill>
                <a:srgbClr val="146CFD"/>
              </a:solidFill>
            </a:endParaRPr>
          </a:p>
          <a:p>
            <a:pPr lvl="1">
              <a:lnSpc>
                <a:spcPct val="100000"/>
              </a:lnSpc>
              <a:spcBef>
                <a:spcPts val="0"/>
              </a:spcBef>
              <a:spcAft>
                <a:spcPts val="600"/>
              </a:spcAft>
              <a:buFont typeface="Courier New" panose="02070309020205020404" pitchFamily="49" charset="0"/>
              <a:buChar char="o"/>
            </a:pPr>
            <a:endParaRPr lang="en-AU" sz="1600" dirty="0">
              <a:solidFill>
                <a:srgbClr val="146CFD"/>
              </a:solidFill>
            </a:endParaRPr>
          </a:p>
        </p:txBody>
      </p:sp>
      <p:pic>
        <p:nvPicPr>
          <p:cNvPr id="6" name="Picture 5" descr="A person talking to a doctor&#10;&#10;Description automatically generated">
            <a:extLst>
              <a:ext uri="{FF2B5EF4-FFF2-40B4-BE49-F238E27FC236}">
                <a16:creationId xmlns:a16="http://schemas.microsoft.com/office/drawing/2014/main" id="{11215000-E665-451F-A4A3-704B58C0D2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6854" y="1614178"/>
            <a:ext cx="1876103" cy="2653022"/>
          </a:xfrm>
          <a:prstGeom prst="rect">
            <a:avLst/>
          </a:prstGeom>
          <a:ln w="19050">
            <a:solidFill>
              <a:srgbClr val="EBEBEB"/>
            </a:solidFill>
          </a:ln>
        </p:spPr>
      </p:pic>
      <p:pic>
        <p:nvPicPr>
          <p:cNvPr id="8" name="Picture 7">
            <a:extLst>
              <a:ext uri="{FF2B5EF4-FFF2-40B4-BE49-F238E27FC236}">
                <a16:creationId xmlns:a16="http://schemas.microsoft.com/office/drawing/2014/main" id="{11CB147E-BD7F-4313-B6C1-AA6032F08DAE}"/>
              </a:ext>
            </a:extLst>
          </p:cNvPr>
          <p:cNvPicPr>
            <a:picLocks noChangeAspect="1"/>
          </p:cNvPicPr>
          <p:nvPr/>
        </p:nvPicPr>
        <p:blipFill>
          <a:blip r:embed="rId10"/>
          <a:stretch>
            <a:fillRect/>
          </a:stretch>
        </p:blipFill>
        <p:spPr>
          <a:xfrm>
            <a:off x="9121209" y="3084393"/>
            <a:ext cx="1968909" cy="2653022"/>
          </a:xfrm>
          <a:prstGeom prst="rect">
            <a:avLst/>
          </a:prstGeom>
        </p:spPr>
      </p:pic>
      <p:pic>
        <p:nvPicPr>
          <p:cNvPr id="9" name="Picture 8">
            <a:extLst>
              <a:ext uri="{FF2B5EF4-FFF2-40B4-BE49-F238E27FC236}">
                <a16:creationId xmlns:a16="http://schemas.microsoft.com/office/drawing/2014/main" id="{9AD94E1E-C029-D3BD-810F-3DDA0DA4610B}"/>
              </a:ext>
            </a:extLst>
          </p:cNvPr>
          <p:cNvPicPr>
            <a:picLocks noChangeAspect="1"/>
          </p:cNvPicPr>
          <p:nvPr/>
        </p:nvPicPr>
        <p:blipFill>
          <a:blip r:embed="rId11"/>
          <a:stretch>
            <a:fillRect/>
          </a:stretch>
        </p:blipFill>
        <p:spPr>
          <a:xfrm>
            <a:off x="10274732" y="4391266"/>
            <a:ext cx="1680346" cy="2379431"/>
          </a:xfrm>
          <a:prstGeom prst="rect">
            <a:avLst/>
          </a:prstGeom>
          <a:solidFill>
            <a:srgbClr val="FFFFFF">
              <a:shade val="85000"/>
            </a:srgbClr>
          </a:solidFill>
          <a:ln w="3175" cap="sq">
            <a:solidFill>
              <a:schemeClr val="bg1"/>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204065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245-D9C2-E060-E353-754BECD86409}"/>
              </a:ext>
            </a:extLst>
          </p:cNvPr>
          <p:cNvSpPr>
            <a:spLocks noGrp="1"/>
          </p:cNvSpPr>
          <p:nvPr>
            <p:ph type="title"/>
          </p:nvPr>
        </p:nvSpPr>
        <p:spPr/>
        <p:txBody>
          <a:bodyPr/>
          <a:lstStyle/>
          <a:p>
            <a:r>
              <a:rPr lang="en-AU" dirty="0"/>
              <a:t>Training and education</a:t>
            </a:r>
          </a:p>
        </p:txBody>
      </p:sp>
      <p:sp>
        <p:nvSpPr>
          <p:cNvPr id="3" name="Content Placeholder 2">
            <a:extLst>
              <a:ext uri="{FF2B5EF4-FFF2-40B4-BE49-F238E27FC236}">
                <a16:creationId xmlns:a16="http://schemas.microsoft.com/office/drawing/2014/main" id="{09E80E09-BF20-3333-B5BC-81B3D4C5E765}"/>
              </a:ext>
            </a:extLst>
          </p:cNvPr>
          <p:cNvSpPr>
            <a:spLocks noGrp="1"/>
          </p:cNvSpPr>
          <p:nvPr>
            <p:ph idx="1"/>
          </p:nvPr>
        </p:nvSpPr>
        <p:spPr/>
        <p:txBody>
          <a:bodyPr>
            <a:normAutofit/>
          </a:bodyPr>
          <a:lstStyle/>
          <a:p>
            <a:pPr>
              <a:lnSpc>
                <a:spcPct val="100000"/>
              </a:lnSpc>
              <a:spcBef>
                <a:spcPts val="0"/>
              </a:spcBef>
              <a:spcAft>
                <a:spcPts val="600"/>
              </a:spcAft>
            </a:pPr>
            <a:r>
              <a:rPr lang="en-AU" sz="1800" dirty="0">
                <a:latin typeface="Public Sans SemiBold" pitchFamily="2" charset="0"/>
              </a:rPr>
              <a:t>Practical skills training:</a:t>
            </a:r>
          </a:p>
          <a:p>
            <a:pPr lvl="1">
              <a:lnSpc>
                <a:spcPct val="100000"/>
              </a:lnSpc>
              <a:spcBef>
                <a:spcPts val="0"/>
              </a:spcBef>
              <a:spcAft>
                <a:spcPts val="600"/>
              </a:spcAft>
              <a:buFont typeface="Courier New" panose="02070309020205020404" pitchFamily="49" charset="0"/>
              <a:buChar char="o"/>
            </a:pPr>
            <a:r>
              <a:rPr lang="en-AU" sz="1800" dirty="0">
                <a:solidFill>
                  <a:schemeClr val="tx1"/>
                </a:solidFill>
              </a:rPr>
              <a:t>Family Planning Australia comprehensive cervical screening course for clinicians: </a:t>
            </a:r>
            <a:r>
              <a:rPr lang="en-AU" sz="1800" dirty="0">
                <a:solidFill>
                  <a:srgbClr val="146CFD"/>
                </a:solidFill>
                <a:hlinkClick r:id="rId2" action="ppaction://hlinkfile">
                  <a:extLst>
                    <a:ext uri="{A12FA001-AC4F-418D-AE19-62706E023703}">
                      <ahyp:hlinkClr xmlns:ahyp="http://schemas.microsoft.com/office/drawing/2018/hyperlinkcolor" val="tx"/>
                    </a:ext>
                  </a:extLst>
                </a:hlinkClick>
              </a:rPr>
              <a:t>fpnsw.org.au/cervical-screening-comprehensive-skills-training</a:t>
            </a:r>
            <a:endParaRPr lang="en-AU" sz="1800" dirty="0">
              <a:solidFill>
                <a:srgbClr val="146CFD"/>
              </a:solidFill>
            </a:endParaRPr>
          </a:p>
          <a:p>
            <a:pPr lvl="1">
              <a:lnSpc>
                <a:spcPct val="100000"/>
              </a:lnSpc>
              <a:spcBef>
                <a:spcPts val="0"/>
              </a:spcBef>
              <a:spcAft>
                <a:spcPts val="600"/>
              </a:spcAft>
              <a:buFont typeface="Courier New" panose="02070309020205020404" pitchFamily="49" charset="0"/>
              <a:buChar char="o"/>
            </a:pPr>
            <a:endParaRPr lang="en-AU" sz="1800" dirty="0">
              <a:solidFill>
                <a:srgbClr val="146CFD"/>
              </a:solidFill>
            </a:endParaRPr>
          </a:p>
          <a:p>
            <a:pPr>
              <a:lnSpc>
                <a:spcPct val="100000"/>
              </a:lnSpc>
              <a:spcBef>
                <a:spcPts val="0"/>
              </a:spcBef>
              <a:spcAft>
                <a:spcPts val="600"/>
              </a:spcAft>
            </a:pPr>
            <a:r>
              <a:rPr lang="en-AU" sz="1800" dirty="0">
                <a:latin typeface="Public Sans SemiBold" pitchFamily="2" charset="0"/>
              </a:rPr>
              <a:t>Free online training modules and clinical education:</a:t>
            </a:r>
          </a:p>
          <a:p>
            <a:pPr lvl="1">
              <a:lnSpc>
                <a:spcPct val="100000"/>
              </a:lnSpc>
              <a:spcBef>
                <a:spcPts val="0"/>
              </a:spcBef>
              <a:spcAft>
                <a:spcPts val="600"/>
              </a:spcAft>
            </a:pPr>
            <a:r>
              <a:rPr lang="en-AU" sz="1800" dirty="0">
                <a:solidFill>
                  <a:schemeClr val="tx1"/>
                </a:solidFill>
              </a:rPr>
              <a:t>Updated National Cervical Screening Program Education Course - </a:t>
            </a:r>
            <a:r>
              <a:rPr lang="en-AU" sz="1800" dirty="0">
                <a:solidFill>
                  <a:schemeClr val="accent3"/>
                </a:solidFill>
                <a:hlinkClick r:id="rId3">
                  <a:extLst>
                    <a:ext uri="{A12FA001-AC4F-418D-AE19-62706E023703}">
                      <ahyp:hlinkClr xmlns:ahyp="http://schemas.microsoft.com/office/drawing/2018/hyperlinkcolor" val="tx"/>
                    </a:ext>
                  </a:extLst>
                </a:hlinkClick>
              </a:rPr>
              <a:t>https://www.health.gov.au/news/updated-cervical-screening-education-course</a:t>
            </a:r>
            <a:r>
              <a:rPr lang="en-AU" sz="1800" dirty="0">
                <a:solidFill>
                  <a:schemeClr val="accent3"/>
                </a:solidFill>
              </a:rPr>
              <a:t> </a:t>
            </a:r>
            <a:endParaRPr lang="en-AU" sz="1800" dirty="0">
              <a:solidFill>
                <a:schemeClr val="tx1"/>
              </a:solidFill>
            </a:endParaRPr>
          </a:p>
          <a:p>
            <a:pPr lvl="1">
              <a:lnSpc>
                <a:spcPct val="100000"/>
              </a:lnSpc>
              <a:spcBef>
                <a:spcPts val="0"/>
              </a:spcBef>
              <a:spcAft>
                <a:spcPts val="600"/>
              </a:spcAft>
            </a:pPr>
            <a:r>
              <a:rPr lang="en-AU" sz="1800" dirty="0">
                <a:solidFill>
                  <a:schemeClr val="tx1"/>
                </a:solidFill>
              </a:rPr>
              <a:t>Australia Centre for the Prevention of Cervical Cancer (ACPCC) Clinical Education courses: </a:t>
            </a:r>
          </a:p>
          <a:p>
            <a:pPr lvl="2">
              <a:lnSpc>
                <a:spcPct val="100000"/>
              </a:lnSpc>
              <a:spcBef>
                <a:spcPts val="0"/>
              </a:spcBef>
              <a:spcAft>
                <a:spcPts val="600"/>
              </a:spcAft>
            </a:pPr>
            <a:r>
              <a:rPr lang="en-AU" sz="1800" dirty="0">
                <a:solidFill>
                  <a:schemeClr val="accent3"/>
                </a:solidFill>
                <a:hlinkClick r:id="rId4">
                  <a:extLst>
                    <a:ext uri="{A12FA001-AC4F-418D-AE19-62706E023703}">
                      <ahyp:hlinkClr xmlns:ahyp="http://schemas.microsoft.com/office/drawing/2018/hyperlinkcolor" val="tx"/>
                    </a:ext>
                  </a:extLst>
                </a:hlinkClick>
              </a:rPr>
              <a:t>Cervical Screening, HPV and Self-collection</a:t>
            </a:r>
            <a:endParaRPr lang="en-AU" sz="1800" dirty="0">
              <a:solidFill>
                <a:schemeClr val="accent3"/>
              </a:solidFill>
            </a:endParaRPr>
          </a:p>
          <a:p>
            <a:pPr lvl="2">
              <a:lnSpc>
                <a:spcPct val="100000"/>
              </a:lnSpc>
              <a:spcBef>
                <a:spcPts val="0"/>
              </a:spcBef>
              <a:spcAft>
                <a:spcPts val="600"/>
              </a:spcAft>
            </a:pPr>
            <a:r>
              <a:rPr lang="en-AU" sz="1800" dirty="0">
                <a:solidFill>
                  <a:schemeClr val="accent3"/>
                </a:solidFill>
                <a:hlinkClick r:id="rId5">
                  <a:extLst>
                    <a:ext uri="{A12FA001-AC4F-418D-AE19-62706E023703}">
                      <ahyp:hlinkClr xmlns:ahyp="http://schemas.microsoft.com/office/drawing/2018/hyperlinkcolor" val="tx"/>
                    </a:ext>
                  </a:extLst>
                </a:hlinkClick>
              </a:rPr>
              <a:t>National Cervical Screening Program Bundle </a:t>
            </a:r>
            <a:endParaRPr lang="en-AU" sz="1800" dirty="0">
              <a:solidFill>
                <a:schemeClr val="accent3"/>
              </a:solidFill>
            </a:endParaRPr>
          </a:p>
          <a:p>
            <a:r>
              <a:rPr lang="en-AU" sz="1800" dirty="0">
                <a:solidFill>
                  <a:srgbClr val="27222B"/>
                </a:solidFill>
              </a:rPr>
              <a:t>You can also contact your </a:t>
            </a:r>
            <a:r>
              <a:rPr lang="en-AU" sz="1800" dirty="0">
                <a:solidFill>
                  <a:srgbClr val="27222B"/>
                </a:solidFill>
                <a:latin typeface="Public Sans SemiBold" pitchFamily="2" charset="0"/>
              </a:rPr>
              <a:t>PHN Primary Care Support </a:t>
            </a:r>
            <a:r>
              <a:rPr lang="en-AU" sz="1800" dirty="0">
                <a:solidFill>
                  <a:srgbClr val="27222B"/>
                </a:solidFill>
              </a:rPr>
              <a:t>for assistance</a:t>
            </a:r>
          </a:p>
          <a:p>
            <a:endParaRPr lang="en-AU" dirty="0"/>
          </a:p>
        </p:txBody>
      </p:sp>
    </p:spTree>
    <p:extLst>
      <p:ext uri="{BB962C8B-B14F-4D97-AF65-F5344CB8AC3E}">
        <p14:creationId xmlns:p14="http://schemas.microsoft.com/office/powerpoint/2010/main" val="157926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4351-58A3-8067-9C0D-CA61DA92A6F5}"/>
              </a:ext>
            </a:extLst>
          </p:cNvPr>
          <p:cNvSpPr>
            <a:spLocks noGrp="1"/>
          </p:cNvSpPr>
          <p:nvPr>
            <p:ph type="ctrTitle"/>
          </p:nvPr>
        </p:nvSpPr>
        <p:spPr>
          <a:xfrm>
            <a:off x="540000" y="1312528"/>
            <a:ext cx="10242886" cy="1009606"/>
          </a:xfrm>
        </p:spPr>
        <p:txBody>
          <a:bodyPr>
            <a:normAutofit fontScale="90000"/>
          </a:bodyPr>
          <a:lstStyle/>
          <a:p>
            <a:r>
              <a:rPr lang="en-AU" dirty="0"/>
              <a:t>How to contact the NSW Cervical Screening Program</a:t>
            </a:r>
          </a:p>
        </p:txBody>
      </p:sp>
      <p:sp>
        <p:nvSpPr>
          <p:cNvPr id="3" name="Text Placeholder 2">
            <a:extLst>
              <a:ext uri="{FF2B5EF4-FFF2-40B4-BE49-F238E27FC236}">
                <a16:creationId xmlns:a16="http://schemas.microsoft.com/office/drawing/2014/main" id="{2D3EEF51-3344-D8EE-1605-4D145B23BB8E}"/>
              </a:ext>
            </a:extLst>
          </p:cNvPr>
          <p:cNvSpPr>
            <a:spLocks noGrp="1"/>
          </p:cNvSpPr>
          <p:nvPr>
            <p:ph type="body" sz="quarter" idx="10"/>
          </p:nvPr>
        </p:nvSpPr>
        <p:spPr>
          <a:xfrm>
            <a:off x="382345" y="2808619"/>
            <a:ext cx="10242886" cy="2736853"/>
          </a:xfrm>
        </p:spPr>
        <p:txBody>
          <a:bodyPr/>
          <a:lstStyle/>
          <a:p>
            <a:r>
              <a:rPr lang="en-AU" sz="2400" dirty="0"/>
              <a:t>Email to: </a:t>
            </a:r>
            <a:r>
              <a:rPr lang="en-AU" sz="2400" dirty="0">
                <a:solidFill>
                  <a:schemeClr val="tx1"/>
                </a:solidFill>
                <a:hlinkClick r:id="rId3">
                  <a:extLst>
                    <a:ext uri="{A12FA001-AC4F-418D-AE19-62706E023703}">
                      <ahyp:hlinkClr xmlns:ahyp="http://schemas.microsoft.com/office/drawing/2018/hyperlinkcolor" val="tx"/>
                    </a:ext>
                  </a:extLst>
                </a:hlinkClick>
              </a:rPr>
              <a:t>CINSW-CervicalScreening@health.nsw.gov.au</a:t>
            </a:r>
            <a:r>
              <a:rPr lang="en-AU" sz="2400" dirty="0">
                <a:solidFill>
                  <a:schemeClr val="tx1"/>
                </a:solidFill>
              </a:rPr>
              <a:t> </a:t>
            </a:r>
          </a:p>
          <a:p>
            <a:endParaRPr lang="en-AU" sz="2400" dirty="0">
              <a:solidFill>
                <a:schemeClr val="tx1"/>
              </a:solidFill>
            </a:endParaRPr>
          </a:p>
          <a:p>
            <a:r>
              <a:rPr lang="en-AU" sz="2400" dirty="0"/>
              <a:t>Visit our website: </a:t>
            </a:r>
            <a:r>
              <a:rPr lang="en-AU" sz="2400" dirty="0">
                <a:solidFill>
                  <a:schemeClr val="tx1"/>
                </a:solidFill>
                <a:hlinkClick r:id="rId4">
                  <a:extLst>
                    <a:ext uri="{A12FA001-AC4F-418D-AE19-62706E023703}">
                      <ahyp:hlinkClr xmlns:ahyp="http://schemas.microsoft.com/office/drawing/2018/hyperlinkcolor" val="tx"/>
                    </a:ext>
                  </a:extLst>
                </a:hlinkClick>
              </a:rPr>
              <a:t>www.cancer.nsw.gov.au/prevention-and-screening/screening-and-early-detection/cervical-screening</a:t>
            </a:r>
            <a:endParaRPr lang="en-AU" sz="2400" dirty="0">
              <a:solidFill>
                <a:schemeClr val="tx1"/>
              </a:solidFill>
            </a:endParaRPr>
          </a:p>
          <a:p>
            <a:pPr marL="342900" indent="-342900">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158BFD4B-5CE8-B8D1-6070-D3D997D26673}"/>
              </a:ext>
            </a:extLst>
          </p:cNvPr>
          <p:cNvPicPr>
            <a:picLocks noChangeAspect="1"/>
          </p:cNvPicPr>
          <p:nvPr/>
        </p:nvPicPr>
        <p:blipFill>
          <a:blip r:embed="rId5"/>
          <a:stretch>
            <a:fillRect/>
          </a:stretch>
        </p:blipFill>
        <p:spPr>
          <a:xfrm>
            <a:off x="5204019" y="4668610"/>
            <a:ext cx="1783961" cy="1753724"/>
          </a:xfrm>
          <a:prstGeom prst="rect">
            <a:avLst/>
          </a:prstGeom>
        </p:spPr>
      </p:pic>
    </p:spTree>
    <p:extLst>
      <p:ext uri="{BB962C8B-B14F-4D97-AF65-F5344CB8AC3E}">
        <p14:creationId xmlns:p14="http://schemas.microsoft.com/office/powerpoint/2010/main" val="255116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33A5-21B1-2D24-C3BD-1B5B981156D9}"/>
              </a:ext>
            </a:extLst>
          </p:cNvPr>
          <p:cNvSpPr>
            <a:spLocks noGrp="1"/>
          </p:cNvSpPr>
          <p:nvPr>
            <p:ph type="title"/>
          </p:nvPr>
        </p:nvSpPr>
        <p:spPr/>
        <p:txBody>
          <a:bodyPr/>
          <a:lstStyle/>
          <a:p>
            <a:r>
              <a:rPr lang="en-AU" dirty="0"/>
              <a:t>Overview </a:t>
            </a:r>
          </a:p>
        </p:txBody>
      </p:sp>
      <p:sp>
        <p:nvSpPr>
          <p:cNvPr id="3" name="Content Placeholder 2">
            <a:extLst>
              <a:ext uri="{FF2B5EF4-FFF2-40B4-BE49-F238E27FC236}">
                <a16:creationId xmlns:a16="http://schemas.microsoft.com/office/drawing/2014/main" id="{A7EFB3C9-5CC9-CAC4-90D1-7BB58450348D}"/>
              </a:ext>
            </a:extLst>
          </p:cNvPr>
          <p:cNvSpPr>
            <a:spLocks noGrp="1"/>
          </p:cNvSpPr>
          <p:nvPr>
            <p:ph idx="1"/>
          </p:nvPr>
        </p:nvSpPr>
        <p:spPr/>
        <p:txBody>
          <a:bodyPr>
            <a:noAutofit/>
          </a:bodyPr>
          <a:lstStyle/>
          <a:p>
            <a:pPr>
              <a:lnSpc>
                <a:spcPct val="100000"/>
              </a:lnSpc>
              <a:spcBef>
                <a:spcPts val="0"/>
              </a:spcBef>
              <a:spcAft>
                <a:spcPts val="600"/>
              </a:spcAft>
            </a:pPr>
            <a:r>
              <a:rPr lang="en-AU" dirty="0"/>
              <a:t>Cervical screening, HPV and cervical cancer</a:t>
            </a:r>
          </a:p>
          <a:p>
            <a:pPr>
              <a:lnSpc>
                <a:spcPct val="100000"/>
              </a:lnSpc>
              <a:spcBef>
                <a:spcPts val="0"/>
              </a:spcBef>
              <a:spcAft>
                <a:spcPts val="600"/>
              </a:spcAft>
            </a:pPr>
            <a:r>
              <a:rPr lang="en-AU" dirty="0"/>
              <a:t>Self-collection</a:t>
            </a:r>
          </a:p>
          <a:p>
            <a:pPr>
              <a:lnSpc>
                <a:spcPct val="100000"/>
              </a:lnSpc>
              <a:spcBef>
                <a:spcPts val="0"/>
              </a:spcBef>
              <a:spcAft>
                <a:spcPts val="600"/>
              </a:spcAft>
            </a:pPr>
            <a:r>
              <a:rPr lang="en-AU" dirty="0"/>
              <a:t>Results and management </a:t>
            </a:r>
          </a:p>
          <a:p>
            <a:pPr>
              <a:lnSpc>
                <a:spcPct val="100000"/>
              </a:lnSpc>
              <a:spcBef>
                <a:spcPts val="0"/>
              </a:spcBef>
              <a:spcAft>
                <a:spcPts val="600"/>
              </a:spcAft>
            </a:pPr>
            <a:r>
              <a:rPr lang="en-AU" dirty="0"/>
              <a:t>Cervical screening during pregnancy, including case study </a:t>
            </a:r>
          </a:p>
          <a:p>
            <a:pPr>
              <a:lnSpc>
                <a:spcPct val="100000"/>
              </a:lnSpc>
              <a:spcBef>
                <a:spcPts val="0"/>
              </a:spcBef>
              <a:spcAft>
                <a:spcPts val="600"/>
              </a:spcAft>
            </a:pPr>
            <a:r>
              <a:rPr lang="en-AU" dirty="0"/>
              <a:t>National Cervical Screening Register</a:t>
            </a:r>
          </a:p>
          <a:p>
            <a:pPr>
              <a:lnSpc>
                <a:spcPct val="100000"/>
              </a:lnSpc>
              <a:spcBef>
                <a:spcPts val="0"/>
              </a:spcBef>
              <a:spcAft>
                <a:spcPts val="600"/>
              </a:spcAft>
            </a:pPr>
            <a:r>
              <a:rPr lang="en-AU" dirty="0"/>
              <a:t>Resources and more information</a:t>
            </a:r>
          </a:p>
          <a:p>
            <a:pPr marL="0" indent="0">
              <a:buNone/>
            </a:pPr>
            <a:r>
              <a:rPr lang="en-AU" sz="1600" dirty="0"/>
              <a:t>Advice included has been taken from the </a:t>
            </a:r>
            <a:r>
              <a:rPr lang="en-AU" sz="1600" i="1" dirty="0">
                <a:solidFill>
                  <a:schemeClr val="accent3">
                    <a:lumMod val="50000"/>
                  </a:schemeClr>
                </a:solidFill>
                <a:hlinkClick r:id="rId3">
                  <a:extLst>
                    <a:ext uri="{A12FA001-AC4F-418D-AE19-62706E023703}">
                      <ahyp:hlinkClr xmlns:ahyp="http://schemas.microsoft.com/office/drawing/2018/hyperlinkcolor" val="tx"/>
                    </a:ext>
                  </a:extLst>
                </a:hlinkClick>
              </a:rPr>
              <a:t>National Cervical Screening Program:</a:t>
            </a:r>
            <a:r>
              <a:rPr lang="en-AU" sz="1600" dirty="0">
                <a:solidFill>
                  <a:schemeClr val="accent3">
                    <a:lumMod val="50000"/>
                  </a:schemeClr>
                </a:solidFill>
                <a:hlinkClick r:id="rId3">
                  <a:extLst>
                    <a:ext uri="{A12FA001-AC4F-418D-AE19-62706E023703}">
                      <ahyp:hlinkClr xmlns:ahyp="http://schemas.microsoft.com/office/drawing/2018/hyperlinkcolor" val="tx"/>
                    </a:ext>
                  </a:extLst>
                </a:hlinkClick>
              </a:rPr>
              <a:t> </a:t>
            </a:r>
            <a:r>
              <a:rPr lang="en-AU" sz="1600" i="1" dirty="0">
                <a:solidFill>
                  <a:schemeClr val="accent3">
                    <a:lumMod val="50000"/>
                  </a:schemeClr>
                </a:solidFill>
                <a:hlinkClick r:id="rId3">
                  <a:extLst>
                    <a:ext uri="{A12FA001-AC4F-418D-AE19-62706E023703}">
                      <ahyp:hlinkClr xmlns:ahyp="http://schemas.microsoft.com/office/drawing/2018/hyperlinkcolor" val="tx"/>
                    </a:ext>
                  </a:extLst>
                </a:hlinkClick>
              </a:rPr>
              <a:t>Guidelines for the management of screen-detected abnormalities, screening in specific populations and investigation of abnormal vaginal bleeding</a:t>
            </a:r>
            <a:r>
              <a:rPr lang="en-AU" sz="1600" i="1" dirty="0">
                <a:solidFill>
                  <a:srgbClr val="0070C0"/>
                </a:solidFill>
              </a:rPr>
              <a:t> </a:t>
            </a:r>
            <a:r>
              <a:rPr lang="en-AU" sz="1600" i="1" dirty="0">
                <a:solidFill>
                  <a:schemeClr val="tx1"/>
                </a:solidFill>
              </a:rPr>
              <a:t>(Cancer Council Australia, 2025), </a:t>
            </a:r>
            <a:r>
              <a:rPr lang="en-AU" sz="1600" dirty="0"/>
              <a:t>which were developed by a team of leading clinical experts and updated in 2025 following evidence reviews, analysis of data from the first 5 years of HPV-based screening.  </a:t>
            </a:r>
          </a:p>
        </p:txBody>
      </p:sp>
    </p:spTree>
    <p:extLst>
      <p:ext uri="{BB962C8B-B14F-4D97-AF65-F5344CB8AC3E}">
        <p14:creationId xmlns:p14="http://schemas.microsoft.com/office/powerpoint/2010/main" val="370173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041E8-1A7F-6BBD-9C8D-FFD32AF2CF64}"/>
              </a:ext>
            </a:extLst>
          </p:cNvPr>
          <p:cNvSpPr>
            <a:spLocks noGrp="1"/>
          </p:cNvSpPr>
          <p:nvPr>
            <p:ph type="title"/>
          </p:nvPr>
        </p:nvSpPr>
        <p:spPr/>
        <p:txBody>
          <a:bodyPr>
            <a:normAutofit fontScale="90000"/>
          </a:bodyPr>
          <a:lstStyle/>
          <a:p>
            <a:br>
              <a:rPr lang="en-US" sz="4900" dirty="0"/>
            </a:br>
            <a:r>
              <a:rPr lang="en-US" sz="4900" dirty="0"/>
              <a:t>Cervical screening is a </a:t>
            </a:r>
            <a:br>
              <a:rPr lang="en-US" sz="4900" dirty="0"/>
            </a:br>
            <a:r>
              <a:rPr lang="en-US" sz="4900" dirty="0"/>
              <a:t>public health success story</a:t>
            </a:r>
            <a:br>
              <a:rPr lang="en-US" dirty="0">
                <a:solidFill>
                  <a:schemeClr val="tx1"/>
                </a:solidFill>
                <a:latin typeface="Public Sans SemiBold" pitchFamily="2" charset="0"/>
                <a:ea typeface="+mj-ea"/>
                <a:cs typeface="+mj-cs"/>
              </a:rPr>
            </a:br>
            <a:endParaRPr lang="en-AU" dirty="0"/>
          </a:p>
        </p:txBody>
      </p:sp>
      <p:sp>
        <p:nvSpPr>
          <p:cNvPr id="3" name="Content Placeholder 2">
            <a:extLst>
              <a:ext uri="{FF2B5EF4-FFF2-40B4-BE49-F238E27FC236}">
                <a16:creationId xmlns:a16="http://schemas.microsoft.com/office/drawing/2014/main" id="{F573BF8B-30ED-58FD-C64A-558E578FED18}"/>
              </a:ext>
            </a:extLst>
          </p:cNvPr>
          <p:cNvSpPr>
            <a:spLocks noGrp="1"/>
          </p:cNvSpPr>
          <p:nvPr>
            <p:ph idx="1"/>
          </p:nvPr>
        </p:nvSpPr>
        <p:spPr>
          <a:xfrm>
            <a:off x="838199" y="1747567"/>
            <a:ext cx="7638535" cy="4480238"/>
          </a:xfrm>
        </p:spPr>
        <p:txBody>
          <a:bodyPr>
            <a:noAutofit/>
          </a:bodyPr>
          <a:lstStyle/>
          <a:p>
            <a:pPr marL="228600" lvl="1">
              <a:lnSpc>
                <a:spcPct val="100000"/>
              </a:lnSpc>
              <a:spcBef>
                <a:spcPts val="0"/>
              </a:spcBef>
              <a:spcAft>
                <a:spcPts val="600"/>
              </a:spcAft>
            </a:pPr>
            <a:r>
              <a:rPr lang="en-AU" sz="1800" dirty="0">
                <a:cs typeface="Times New Roman" panose="02020603050405020304" pitchFamily="18" charset="0"/>
              </a:rPr>
              <a:t>Australia has one of the lowest rates of cervical cancer in the world.</a:t>
            </a:r>
          </a:p>
          <a:p>
            <a:pPr marL="228600" lvl="1">
              <a:lnSpc>
                <a:spcPct val="100000"/>
              </a:lnSpc>
              <a:spcBef>
                <a:spcPts val="0"/>
              </a:spcBef>
              <a:spcAft>
                <a:spcPts val="600"/>
              </a:spcAft>
            </a:pPr>
            <a:r>
              <a:rPr lang="en-AU" sz="1800" dirty="0">
                <a:cs typeface="Times New Roman" panose="02020603050405020304" pitchFamily="18" charset="0"/>
              </a:rPr>
              <a:t>Since 1991 the National Cervical Screening Program has halved the number of cases of cervical cancer and deaths from cervical cancer.</a:t>
            </a:r>
          </a:p>
          <a:p>
            <a:pPr marL="228600" lvl="1">
              <a:lnSpc>
                <a:spcPct val="100000"/>
              </a:lnSpc>
              <a:spcBef>
                <a:spcPts val="0"/>
              </a:spcBef>
              <a:spcAft>
                <a:spcPts val="600"/>
              </a:spcAft>
            </a:pPr>
            <a:r>
              <a:rPr lang="en-AU" sz="1800" dirty="0">
                <a:cs typeface="Times New Roman" panose="02020603050405020304" pitchFamily="18" charset="0"/>
              </a:rPr>
              <a:t>However over 900 women in Australia are diagnosed with cervical cancer and about 200 women die from the disease every year. </a:t>
            </a:r>
          </a:p>
          <a:p>
            <a:pPr marL="228600" lvl="1">
              <a:lnSpc>
                <a:spcPct val="100000"/>
              </a:lnSpc>
              <a:spcBef>
                <a:spcPts val="0"/>
              </a:spcBef>
              <a:spcAft>
                <a:spcPts val="600"/>
              </a:spcAft>
            </a:pPr>
            <a:r>
              <a:rPr lang="en-AU" sz="1800" dirty="0">
                <a:cs typeface="Times New Roman" panose="02020603050405020304" pitchFamily="18" charset="0"/>
              </a:rPr>
              <a:t>More than 70% of cervical cancers occur in people who have never screened or who are overdue.</a:t>
            </a:r>
          </a:p>
          <a:p>
            <a:pPr marL="228600" lvl="1">
              <a:lnSpc>
                <a:spcPct val="100000"/>
              </a:lnSpc>
              <a:spcBef>
                <a:spcPts val="0"/>
              </a:spcBef>
              <a:spcAft>
                <a:spcPts val="600"/>
              </a:spcAft>
            </a:pPr>
            <a:r>
              <a:rPr lang="en-AU" sz="1800" dirty="0">
                <a:cs typeface="Times New Roman" panose="02020603050405020304" pitchFamily="18" charset="0"/>
              </a:rPr>
              <a:t>Australia is on track to be the first country in the world to eliminate cervical cancer as a public health problem by the mid 2030’s.</a:t>
            </a:r>
          </a:p>
        </p:txBody>
      </p:sp>
      <p:pic>
        <p:nvPicPr>
          <p:cNvPr id="4" name="Picture 3">
            <a:extLst>
              <a:ext uri="{FF2B5EF4-FFF2-40B4-BE49-F238E27FC236}">
                <a16:creationId xmlns:a16="http://schemas.microsoft.com/office/drawing/2014/main" id="{3626369D-3DB8-2A35-759C-F1EDDEC5341C}"/>
              </a:ext>
            </a:extLst>
          </p:cNvPr>
          <p:cNvPicPr>
            <a:picLocks noChangeAspect="1"/>
          </p:cNvPicPr>
          <p:nvPr/>
        </p:nvPicPr>
        <p:blipFill>
          <a:blip r:embed="rId3"/>
          <a:stretch>
            <a:fillRect/>
          </a:stretch>
        </p:blipFill>
        <p:spPr>
          <a:xfrm>
            <a:off x="8686800" y="1871134"/>
            <a:ext cx="3117950" cy="3117950"/>
          </a:xfrm>
          <a:prstGeom prst="rect">
            <a:avLst/>
          </a:prstGeom>
        </p:spPr>
      </p:pic>
      <p:sp>
        <p:nvSpPr>
          <p:cNvPr id="5" name="Rectangle 4">
            <a:extLst>
              <a:ext uri="{FF2B5EF4-FFF2-40B4-BE49-F238E27FC236}">
                <a16:creationId xmlns:a16="http://schemas.microsoft.com/office/drawing/2014/main" id="{9A659F0A-7B9C-C584-4D38-66572623DC67}"/>
              </a:ext>
            </a:extLst>
          </p:cNvPr>
          <p:cNvSpPr/>
          <p:nvPr/>
        </p:nvSpPr>
        <p:spPr>
          <a:xfrm>
            <a:off x="968975" y="5115697"/>
            <a:ext cx="7396549" cy="556054"/>
          </a:xfrm>
          <a:prstGeom prst="rect">
            <a:avLst/>
          </a:prstGeom>
          <a:solidFill>
            <a:srgbClr val="8055F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lvl="1" indent="0">
              <a:lnSpc>
                <a:spcPct val="100000"/>
              </a:lnSpc>
              <a:spcBef>
                <a:spcPts val="0"/>
              </a:spcBef>
              <a:spcAft>
                <a:spcPts val="600"/>
              </a:spcAft>
              <a:buNone/>
            </a:pPr>
            <a:r>
              <a:rPr lang="en-AU" sz="2400" dirty="0">
                <a:solidFill>
                  <a:schemeClr val="bg1"/>
                </a:solidFill>
                <a:latin typeface="Public Sans SemiBold" pitchFamily="2" charset="0"/>
                <a:ea typeface="+mj-ea"/>
                <a:cs typeface="+mj-cs"/>
              </a:rPr>
              <a:t>We now know what causes most cervical cancers</a:t>
            </a:r>
          </a:p>
        </p:txBody>
      </p:sp>
    </p:spTree>
    <p:extLst>
      <p:ext uri="{BB962C8B-B14F-4D97-AF65-F5344CB8AC3E}">
        <p14:creationId xmlns:p14="http://schemas.microsoft.com/office/powerpoint/2010/main" val="260005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8055-E07C-4F01-A61D-0AE9D135A98C}"/>
              </a:ext>
            </a:extLst>
          </p:cNvPr>
          <p:cNvSpPr>
            <a:spLocks noGrp="1"/>
          </p:cNvSpPr>
          <p:nvPr>
            <p:ph type="title"/>
          </p:nvPr>
        </p:nvSpPr>
        <p:spPr/>
        <p:txBody>
          <a:bodyPr/>
          <a:lstStyle/>
          <a:p>
            <a:r>
              <a:rPr lang="en-AU" dirty="0"/>
              <a:t>HPV is the cause of cervical cancer </a:t>
            </a:r>
          </a:p>
        </p:txBody>
      </p:sp>
      <p:sp>
        <p:nvSpPr>
          <p:cNvPr id="3" name="Content Placeholder 2">
            <a:extLst>
              <a:ext uri="{FF2B5EF4-FFF2-40B4-BE49-F238E27FC236}">
                <a16:creationId xmlns:a16="http://schemas.microsoft.com/office/drawing/2014/main" id="{DEB67CD1-D94F-4943-8D6B-550CBDDC3403}"/>
              </a:ext>
            </a:extLst>
          </p:cNvPr>
          <p:cNvSpPr>
            <a:spLocks noGrp="1"/>
          </p:cNvSpPr>
          <p:nvPr>
            <p:ph idx="1"/>
          </p:nvPr>
        </p:nvSpPr>
        <p:spPr>
          <a:xfrm>
            <a:off x="926757" y="1825625"/>
            <a:ext cx="7092778" cy="4351338"/>
          </a:xfrm>
        </p:spPr>
        <p:txBody>
          <a:bodyPr>
            <a:noAutofit/>
          </a:bodyPr>
          <a:lstStyle/>
          <a:p>
            <a:pPr>
              <a:lnSpc>
                <a:spcPct val="100000"/>
              </a:lnSpc>
            </a:pPr>
            <a:r>
              <a:rPr lang="en-AU" sz="1800" dirty="0"/>
              <a:t>Almost all cervical cancer is caused by persistent Human Papillomavirus (HPV) infection that can lead to abnormal cell changes in the cervix – can take 10-15 years for cervical cancer to develop.</a:t>
            </a:r>
          </a:p>
          <a:p>
            <a:pPr>
              <a:lnSpc>
                <a:spcPct val="100000"/>
              </a:lnSpc>
            </a:pPr>
            <a:r>
              <a:rPr lang="en-AU" sz="1800" dirty="0"/>
              <a:t>HPV is very common, transmitted through sexual contact, ~80% of people have HPV infection at some point in their lives, very few will develop cervical cancer.</a:t>
            </a:r>
          </a:p>
          <a:p>
            <a:pPr>
              <a:lnSpc>
                <a:spcPct val="100000"/>
              </a:lnSpc>
            </a:pPr>
            <a:r>
              <a:rPr lang="en-AU" sz="1800" dirty="0"/>
              <a:t>Usually asymptomatic. Most HPV clears in 1-2 years. </a:t>
            </a:r>
          </a:p>
          <a:p>
            <a:pPr>
              <a:lnSpc>
                <a:spcPct val="100000"/>
              </a:lnSpc>
            </a:pPr>
            <a:r>
              <a:rPr lang="en-AU" sz="1800" dirty="0"/>
              <a:t>&gt;100 different types, approximately 15 types are oncogenic including HPV types 16 and 18 which are the most likely to persist and cause around 70% of cervical cancers. </a:t>
            </a:r>
          </a:p>
        </p:txBody>
      </p:sp>
      <p:sp>
        <p:nvSpPr>
          <p:cNvPr id="5" name="Rectangle 4">
            <a:extLst>
              <a:ext uri="{FF2B5EF4-FFF2-40B4-BE49-F238E27FC236}">
                <a16:creationId xmlns:a16="http://schemas.microsoft.com/office/drawing/2014/main" id="{8AE64EF1-E873-BA27-80AD-3205850CD8A0}"/>
              </a:ext>
            </a:extLst>
          </p:cNvPr>
          <p:cNvSpPr/>
          <p:nvPr/>
        </p:nvSpPr>
        <p:spPr>
          <a:xfrm>
            <a:off x="8605061" y="1896293"/>
            <a:ext cx="3257425" cy="1470837"/>
          </a:xfrm>
          <a:prstGeom prst="rect">
            <a:avLst/>
          </a:prstGeom>
          <a:solidFill>
            <a:srgbClr val="E6E1FD"/>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AU" sz="2400" dirty="0">
                <a:solidFill>
                  <a:srgbClr val="441170"/>
                </a:solidFill>
                <a:latin typeface="Public Sans SemiBold" pitchFamily="2" charset="0"/>
              </a:rPr>
              <a:t>HPV 16 &amp; 18 </a:t>
            </a:r>
          </a:p>
          <a:p>
            <a:pPr algn="ctr"/>
            <a:r>
              <a:rPr lang="en-AU" sz="2400" dirty="0">
                <a:solidFill>
                  <a:srgbClr val="441170"/>
                </a:solidFill>
                <a:latin typeface="Public Sans SemiBold" pitchFamily="2" charset="0"/>
              </a:rPr>
              <a:t>are the main cancer causing strains</a:t>
            </a:r>
          </a:p>
        </p:txBody>
      </p:sp>
      <p:pic>
        <p:nvPicPr>
          <p:cNvPr id="6" name="Picture 5">
            <a:extLst>
              <a:ext uri="{FF2B5EF4-FFF2-40B4-BE49-F238E27FC236}">
                <a16:creationId xmlns:a16="http://schemas.microsoft.com/office/drawing/2014/main" id="{8681BEAA-0A55-039F-7152-9D603A1FA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583" y="3704962"/>
            <a:ext cx="1814379" cy="1338104"/>
          </a:xfrm>
          <a:prstGeom prst="rect">
            <a:avLst/>
          </a:prstGeom>
        </p:spPr>
      </p:pic>
    </p:spTree>
    <p:extLst>
      <p:ext uri="{BB962C8B-B14F-4D97-AF65-F5344CB8AC3E}">
        <p14:creationId xmlns:p14="http://schemas.microsoft.com/office/powerpoint/2010/main" val="165098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248B-8CD4-1077-1021-A55640EF44BD}"/>
              </a:ext>
            </a:extLst>
          </p:cNvPr>
          <p:cNvSpPr>
            <a:spLocks noGrp="1"/>
          </p:cNvSpPr>
          <p:nvPr>
            <p:ph type="title"/>
          </p:nvPr>
        </p:nvSpPr>
        <p:spPr/>
        <p:txBody>
          <a:bodyPr/>
          <a:lstStyle/>
          <a:p>
            <a:r>
              <a:rPr lang="en-AU" dirty="0"/>
              <a:t>Cervical screening detects HPV</a:t>
            </a:r>
          </a:p>
        </p:txBody>
      </p:sp>
      <p:sp>
        <p:nvSpPr>
          <p:cNvPr id="6" name="TextBox 5">
            <a:extLst>
              <a:ext uri="{FF2B5EF4-FFF2-40B4-BE49-F238E27FC236}">
                <a16:creationId xmlns:a16="http://schemas.microsoft.com/office/drawing/2014/main" id="{D0E63AAB-274D-7553-4DFC-0C9D5F56BCBC}"/>
              </a:ext>
            </a:extLst>
          </p:cNvPr>
          <p:cNvSpPr txBox="1"/>
          <p:nvPr/>
        </p:nvSpPr>
        <p:spPr>
          <a:xfrm>
            <a:off x="838200" y="1908851"/>
            <a:ext cx="6056870" cy="3077766"/>
          </a:xfrm>
          <a:prstGeom prst="rect">
            <a:avLst/>
          </a:prstGeom>
          <a:noFill/>
        </p:spPr>
        <p:txBody>
          <a:bodyPr wrap="square">
            <a:spAutoFit/>
          </a:bodyPr>
          <a:lstStyle/>
          <a:p>
            <a:pPr>
              <a:lnSpc>
                <a:spcPct val="100000"/>
              </a:lnSpc>
              <a:spcBef>
                <a:spcPts val="0"/>
              </a:spcBef>
              <a:spcAft>
                <a:spcPts val="600"/>
              </a:spcAft>
            </a:pPr>
            <a:r>
              <a:rPr lang="en-AU" sz="2400" dirty="0">
                <a:latin typeface="Public Sans SemiBold" pitchFamily="2" charset="0"/>
              </a:rPr>
              <a:t>A Cervical Screening Test every 5 years can prevent cervical cancer</a:t>
            </a:r>
          </a:p>
          <a:p>
            <a:pPr>
              <a:lnSpc>
                <a:spcPct val="100000"/>
              </a:lnSpc>
              <a:spcBef>
                <a:spcPts val="0"/>
              </a:spcBef>
              <a:spcAft>
                <a:spcPts val="600"/>
              </a:spcAft>
            </a:pPr>
            <a:r>
              <a:rPr lang="en-AU" sz="1800" dirty="0"/>
              <a:t>A Cervical Screening Test is a test for HPV, followed by reflex Liquid-Based Cytology (LBC) if oncogenic HPV is found (either HPV16/18 or HPV</a:t>
            </a:r>
            <a:r>
              <a:rPr lang="en-AU" sz="1800" b="1" dirty="0"/>
              <a:t> </a:t>
            </a:r>
            <a:r>
              <a:rPr lang="en-AU" sz="1800" dirty="0"/>
              <a:t>(</a:t>
            </a:r>
            <a:r>
              <a:rPr lang="en-AU" sz="1800" dirty="0">
                <a:latin typeface="Public Sans SemiBold" pitchFamily="2" charset="0"/>
              </a:rPr>
              <a:t>not</a:t>
            </a:r>
            <a:r>
              <a:rPr lang="en-AU" sz="1800" b="1" dirty="0"/>
              <a:t> </a:t>
            </a:r>
            <a:r>
              <a:rPr lang="en-AU" sz="1800" dirty="0"/>
              <a:t>16/18))</a:t>
            </a:r>
          </a:p>
          <a:p>
            <a:pPr>
              <a:lnSpc>
                <a:spcPct val="100000"/>
              </a:lnSpc>
              <a:spcBef>
                <a:spcPts val="0"/>
              </a:spcBef>
              <a:spcAft>
                <a:spcPts val="600"/>
              </a:spcAft>
            </a:pPr>
            <a:r>
              <a:rPr lang="en-AU" sz="1800" dirty="0"/>
              <a:t>All eligible women now have the choice between: </a:t>
            </a:r>
          </a:p>
          <a:p>
            <a:pPr lvl="1">
              <a:lnSpc>
                <a:spcPct val="100000"/>
              </a:lnSpc>
              <a:spcBef>
                <a:spcPts val="0"/>
              </a:spcBef>
              <a:spcAft>
                <a:spcPts val="600"/>
              </a:spcAft>
              <a:buFont typeface="Wingdings" panose="05000000000000000000" pitchFamily="2" charset="2"/>
              <a:buChar char="ü"/>
            </a:pPr>
            <a:r>
              <a:rPr lang="en-AU" sz="1800" dirty="0"/>
              <a:t>clinician-collected sample (from the cervix using a speculum) or </a:t>
            </a:r>
          </a:p>
          <a:p>
            <a:pPr lvl="1">
              <a:lnSpc>
                <a:spcPct val="100000"/>
              </a:lnSpc>
              <a:spcBef>
                <a:spcPts val="0"/>
              </a:spcBef>
              <a:spcAft>
                <a:spcPts val="600"/>
              </a:spcAft>
              <a:buFont typeface="Wingdings" panose="05000000000000000000" pitchFamily="2" charset="2"/>
              <a:buChar char="ü"/>
            </a:pPr>
            <a:r>
              <a:rPr lang="en-AU" sz="1800" dirty="0"/>
              <a:t>self-collected vaginal sample using a swab</a:t>
            </a:r>
            <a:endParaRPr lang="en-AU" sz="2400" dirty="0">
              <a:latin typeface="Public Sans SemiBold" pitchFamily="2" charset="0"/>
            </a:endParaRPr>
          </a:p>
        </p:txBody>
      </p:sp>
      <p:sp>
        <p:nvSpPr>
          <p:cNvPr id="4" name="Rectangle 3">
            <a:extLst>
              <a:ext uri="{FF2B5EF4-FFF2-40B4-BE49-F238E27FC236}">
                <a16:creationId xmlns:a16="http://schemas.microsoft.com/office/drawing/2014/main" id="{0FFE3F27-65D8-B487-75F5-1C8773EC53DE}"/>
              </a:ext>
            </a:extLst>
          </p:cNvPr>
          <p:cNvSpPr/>
          <p:nvPr/>
        </p:nvSpPr>
        <p:spPr>
          <a:xfrm>
            <a:off x="7290486" y="1908851"/>
            <a:ext cx="4572000" cy="3911181"/>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lIns="180000" tIns="180000" rIns="180000" bIns="180000" rtlCol="0" anchor="t"/>
          <a:lstStyle/>
          <a:p>
            <a:pPr>
              <a:lnSpc>
                <a:spcPct val="100000"/>
              </a:lnSpc>
              <a:spcBef>
                <a:spcPts val="0"/>
              </a:spcBef>
            </a:pPr>
            <a:r>
              <a:rPr lang="en-AU" sz="2400" dirty="0">
                <a:latin typeface="Public Sans SemiBold" pitchFamily="2" charset="0"/>
              </a:rPr>
              <a:t>Who is eligible for cervical screening:</a:t>
            </a:r>
          </a:p>
          <a:p>
            <a:pPr>
              <a:lnSpc>
                <a:spcPct val="200000"/>
              </a:lnSpc>
              <a:spcBef>
                <a:spcPts val="0"/>
              </a:spcBef>
              <a:tabLst>
                <a:tab pos="630238" algn="l"/>
              </a:tabLst>
            </a:pPr>
            <a:r>
              <a:rPr lang="en-AU" dirty="0"/>
              <a:t>	25-74 years old</a:t>
            </a:r>
          </a:p>
          <a:p>
            <a:pPr>
              <a:lnSpc>
                <a:spcPct val="200000"/>
              </a:lnSpc>
              <a:spcBef>
                <a:spcPts val="0"/>
              </a:spcBef>
              <a:tabLst>
                <a:tab pos="630238" algn="l"/>
              </a:tabLst>
            </a:pPr>
            <a:r>
              <a:rPr lang="en-AU" dirty="0"/>
              <a:t>	sexually active, or ever have been</a:t>
            </a:r>
          </a:p>
          <a:p>
            <a:pPr>
              <a:lnSpc>
                <a:spcPct val="200000"/>
              </a:lnSpc>
              <a:spcBef>
                <a:spcPts val="0"/>
              </a:spcBef>
              <a:tabLst>
                <a:tab pos="630238" algn="l"/>
              </a:tabLst>
            </a:pPr>
            <a:r>
              <a:rPr lang="en-AU" dirty="0"/>
              <a:t>	a women or person with a cervix</a:t>
            </a:r>
          </a:p>
          <a:p>
            <a:pPr>
              <a:lnSpc>
                <a:spcPct val="200000"/>
              </a:lnSpc>
              <a:spcBef>
                <a:spcPts val="0"/>
              </a:spcBef>
              <a:tabLst>
                <a:tab pos="630238" algn="l"/>
              </a:tabLst>
            </a:pPr>
            <a:r>
              <a:rPr lang="en-AU" dirty="0"/>
              <a:t>	HPV vaccinated, or not</a:t>
            </a:r>
          </a:p>
          <a:p>
            <a:pPr>
              <a:lnSpc>
                <a:spcPct val="200000"/>
              </a:lnSpc>
              <a:spcBef>
                <a:spcPts val="0"/>
              </a:spcBef>
              <a:tabLst>
                <a:tab pos="630238" algn="l"/>
              </a:tabLst>
            </a:pPr>
            <a:r>
              <a:rPr lang="en-AU" dirty="0"/>
              <a:t>	are pregnant (safe at any time)</a:t>
            </a:r>
          </a:p>
        </p:txBody>
      </p:sp>
      <p:pic>
        <p:nvPicPr>
          <p:cNvPr id="8" name="Picture 7" descr="A purple tick in a circle&#10;&#10;Description automatically generated">
            <a:extLst>
              <a:ext uri="{FF2B5EF4-FFF2-40B4-BE49-F238E27FC236}">
                <a16:creationId xmlns:a16="http://schemas.microsoft.com/office/drawing/2014/main" id="{D21A8A8B-E533-4158-A492-CE7727319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44" y="3449385"/>
            <a:ext cx="501363" cy="501363"/>
          </a:xfrm>
          <a:prstGeom prst="rect">
            <a:avLst/>
          </a:prstGeom>
        </p:spPr>
      </p:pic>
      <p:pic>
        <p:nvPicPr>
          <p:cNvPr id="9" name="Picture 8" descr="A purple tick in a circle&#10;&#10;Description automatically generated">
            <a:extLst>
              <a:ext uri="{FF2B5EF4-FFF2-40B4-BE49-F238E27FC236}">
                <a16:creationId xmlns:a16="http://schemas.microsoft.com/office/drawing/2014/main" id="{4AFE374F-E76B-4890-BC9D-D5063D8EA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43" y="2889223"/>
            <a:ext cx="501363" cy="501363"/>
          </a:xfrm>
          <a:prstGeom prst="rect">
            <a:avLst/>
          </a:prstGeom>
        </p:spPr>
      </p:pic>
      <p:pic>
        <p:nvPicPr>
          <p:cNvPr id="10" name="Picture 9" descr="A purple tick in a circle&#10;&#10;Description automatically generated">
            <a:extLst>
              <a:ext uri="{FF2B5EF4-FFF2-40B4-BE49-F238E27FC236}">
                <a16:creationId xmlns:a16="http://schemas.microsoft.com/office/drawing/2014/main" id="{D256F915-5208-4905-977A-D07D96465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42" y="3997237"/>
            <a:ext cx="501363" cy="501363"/>
          </a:xfrm>
          <a:prstGeom prst="rect">
            <a:avLst/>
          </a:prstGeom>
        </p:spPr>
      </p:pic>
      <p:pic>
        <p:nvPicPr>
          <p:cNvPr id="11" name="Picture 10" descr="A purple tick in a circle&#10;&#10;Description automatically generated">
            <a:extLst>
              <a:ext uri="{FF2B5EF4-FFF2-40B4-BE49-F238E27FC236}">
                <a16:creationId xmlns:a16="http://schemas.microsoft.com/office/drawing/2014/main" id="{48667C2E-F487-49CD-9C6C-EC2C7D3FC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42" y="4557575"/>
            <a:ext cx="501363" cy="501363"/>
          </a:xfrm>
          <a:prstGeom prst="rect">
            <a:avLst/>
          </a:prstGeom>
        </p:spPr>
      </p:pic>
      <p:pic>
        <p:nvPicPr>
          <p:cNvPr id="12" name="Picture 11" descr="A purple tick in a circle&#10;&#10;Description automatically generated">
            <a:extLst>
              <a:ext uri="{FF2B5EF4-FFF2-40B4-BE49-F238E27FC236}">
                <a16:creationId xmlns:a16="http://schemas.microsoft.com/office/drawing/2014/main" id="{76CCD833-A49C-451D-97FF-65D8298F5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8741" y="5121886"/>
            <a:ext cx="501363" cy="501363"/>
          </a:xfrm>
          <a:prstGeom prst="rect">
            <a:avLst/>
          </a:prstGeom>
        </p:spPr>
      </p:pic>
    </p:spTree>
    <p:extLst>
      <p:ext uri="{BB962C8B-B14F-4D97-AF65-F5344CB8AC3E}">
        <p14:creationId xmlns:p14="http://schemas.microsoft.com/office/powerpoint/2010/main" val="35104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2D0D-20D7-41FB-98AB-7AB0D08121BC}"/>
              </a:ext>
            </a:extLst>
          </p:cNvPr>
          <p:cNvSpPr>
            <a:spLocks noGrp="1"/>
          </p:cNvSpPr>
          <p:nvPr>
            <p:ph type="title"/>
          </p:nvPr>
        </p:nvSpPr>
        <p:spPr>
          <a:xfrm>
            <a:off x="838200" y="382760"/>
            <a:ext cx="10108474" cy="988840"/>
          </a:xfrm>
        </p:spPr>
        <p:txBody>
          <a:bodyPr>
            <a:normAutofit fontScale="90000"/>
          </a:bodyPr>
          <a:lstStyle/>
          <a:p>
            <a:r>
              <a:rPr lang="en-AU" dirty="0"/>
              <a:t>Video: Cervical screening is </a:t>
            </a:r>
            <a:br>
              <a:rPr lang="en-AU" dirty="0"/>
            </a:br>
            <a:r>
              <a:rPr lang="en-AU" dirty="0"/>
              <a:t>safe during pregnancy</a:t>
            </a:r>
          </a:p>
        </p:txBody>
      </p:sp>
      <p:pic>
        <p:nvPicPr>
          <p:cNvPr id="4" name="Online Media 3" title="Cervical screening during pregnancy with Dr Deborah Bateson">
            <a:hlinkClick r:id="" action="ppaction://media"/>
            <a:extLst>
              <a:ext uri="{FF2B5EF4-FFF2-40B4-BE49-F238E27FC236}">
                <a16:creationId xmlns:a16="http://schemas.microsoft.com/office/drawing/2014/main" id="{711CA63D-C190-4F73-8AA5-3D31632CEFE5}"/>
              </a:ext>
            </a:extLst>
          </p:cNvPr>
          <p:cNvPicPr>
            <a:picLocks noGrp="1" noRot="1" noChangeAspect="1"/>
          </p:cNvPicPr>
          <p:nvPr>
            <p:ph idx="1"/>
            <a:videoFile r:link="rId1"/>
          </p:nvPr>
        </p:nvPicPr>
        <p:blipFill>
          <a:blip r:embed="rId4"/>
          <a:stretch>
            <a:fillRect/>
          </a:stretch>
        </p:blipFill>
        <p:spPr>
          <a:xfrm>
            <a:off x="1941762" y="1584692"/>
            <a:ext cx="8308475" cy="4694606"/>
          </a:xfrm>
          <a:prstGeom prst="rect">
            <a:avLst/>
          </a:prstGeom>
        </p:spPr>
      </p:pic>
    </p:spTree>
    <p:extLst>
      <p:ext uri="{BB962C8B-B14F-4D97-AF65-F5344CB8AC3E}">
        <p14:creationId xmlns:p14="http://schemas.microsoft.com/office/powerpoint/2010/main" val="369138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DBEB-5714-F9D3-726F-422339481C5D}"/>
              </a:ext>
            </a:extLst>
          </p:cNvPr>
          <p:cNvSpPr>
            <a:spLocks noGrp="1"/>
          </p:cNvSpPr>
          <p:nvPr>
            <p:ph type="title"/>
          </p:nvPr>
        </p:nvSpPr>
        <p:spPr/>
        <p:txBody>
          <a:bodyPr>
            <a:normAutofit fontScale="90000"/>
          </a:bodyPr>
          <a:lstStyle/>
          <a:p>
            <a:r>
              <a:rPr lang="en-AU" dirty="0"/>
              <a:t>Cervical screening during pregnancy</a:t>
            </a:r>
          </a:p>
        </p:txBody>
      </p:sp>
      <p:sp>
        <p:nvSpPr>
          <p:cNvPr id="3" name="Content Placeholder 2">
            <a:extLst>
              <a:ext uri="{FF2B5EF4-FFF2-40B4-BE49-F238E27FC236}">
                <a16:creationId xmlns:a16="http://schemas.microsoft.com/office/drawing/2014/main" id="{D794A2E3-EBE5-6177-E9BE-219F6B42293B}"/>
              </a:ext>
            </a:extLst>
          </p:cNvPr>
          <p:cNvSpPr>
            <a:spLocks noGrp="1"/>
          </p:cNvSpPr>
          <p:nvPr>
            <p:ph idx="1"/>
          </p:nvPr>
        </p:nvSpPr>
        <p:spPr>
          <a:xfrm>
            <a:off x="838201" y="2727402"/>
            <a:ext cx="8046308" cy="3456830"/>
          </a:xfrm>
        </p:spPr>
        <p:txBody>
          <a:bodyPr>
            <a:noAutofit/>
          </a:bodyPr>
          <a:lstStyle/>
          <a:p>
            <a:pPr marL="0" indent="0">
              <a:lnSpc>
                <a:spcPct val="100000"/>
              </a:lnSpc>
              <a:buNone/>
            </a:pPr>
            <a:r>
              <a:rPr lang="en-AU" sz="1800" dirty="0"/>
              <a:t>Pregnancy may be the first and only time some women are offered a Cervical Screening Test </a:t>
            </a:r>
            <a:r>
              <a:rPr lang="en-AU" sz="1800" dirty="0">
                <a:sym typeface="Wingdings" panose="05000000000000000000" pitchFamily="2" charset="2"/>
              </a:rPr>
              <a:t></a:t>
            </a:r>
            <a:r>
              <a:rPr lang="en-AU" sz="1800" dirty="0"/>
              <a:t> an opportunity to reach under and never screened people who may not otherwise attend health services.</a:t>
            </a:r>
          </a:p>
          <a:p>
            <a:pPr lvl="1">
              <a:lnSpc>
                <a:spcPct val="100000"/>
              </a:lnSpc>
            </a:pPr>
            <a:r>
              <a:rPr lang="en-AU" sz="1800" i="0" dirty="0">
                <a:solidFill>
                  <a:srgbClr val="8055F1"/>
                </a:solidFill>
                <a:effectLst/>
                <a:latin typeface="Public Sans SemiBold" pitchFamily="2" charset="0"/>
              </a:rPr>
              <a:t>Ask</a:t>
            </a:r>
            <a:r>
              <a:rPr lang="en-AU" sz="1800" b="0" i="0" dirty="0">
                <a:solidFill>
                  <a:srgbClr val="22272B"/>
                </a:solidFill>
                <a:effectLst/>
              </a:rPr>
              <a:t> women about their cervical screening history as soon as possible in pregnancy care</a:t>
            </a:r>
          </a:p>
          <a:p>
            <a:pPr lvl="1">
              <a:lnSpc>
                <a:spcPct val="100000"/>
              </a:lnSpc>
            </a:pPr>
            <a:r>
              <a:rPr lang="en-AU" sz="1800" i="0" dirty="0">
                <a:solidFill>
                  <a:srgbClr val="8055F1"/>
                </a:solidFill>
                <a:effectLst/>
                <a:latin typeface="Public Sans SemiBold" pitchFamily="2" charset="0"/>
              </a:rPr>
              <a:t>Promote</a:t>
            </a:r>
            <a:r>
              <a:rPr lang="en-AU" sz="1800" b="0" i="0" dirty="0">
                <a:solidFill>
                  <a:srgbClr val="22272B"/>
                </a:solidFill>
                <a:effectLst/>
              </a:rPr>
              <a:t> cervical screening to women as an important preventative health screening test and </a:t>
            </a:r>
            <a:r>
              <a:rPr lang="en-AU" sz="1800" i="0" dirty="0">
                <a:solidFill>
                  <a:srgbClr val="22272B"/>
                </a:solidFill>
                <a:effectLst/>
                <a:latin typeface="Public Sans SemiBold" pitchFamily="2" charset="0"/>
              </a:rPr>
              <a:t>reassure them </a:t>
            </a:r>
            <a:r>
              <a:rPr lang="en-AU" sz="1800" b="1" i="0" dirty="0">
                <a:solidFill>
                  <a:srgbClr val="22272B"/>
                </a:solidFill>
                <a:effectLst/>
                <a:latin typeface="Public Sans SemiBold" pitchFamily="2" charset="0"/>
              </a:rPr>
              <a:t>of the safety </a:t>
            </a:r>
            <a:r>
              <a:rPr lang="en-AU" sz="1800" b="0" i="0" dirty="0">
                <a:solidFill>
                  <a:srgbClr val="22272B"/>
                </a:solidFill>
                <a:effectLst/>
              </a:rPr>
              <a:t>of the test during pregnancy, including the option for self-collection</a:t>
            </a:r>
          </a:p>
          <a:p>
            <a:pPr lvl="1">
              <a:lnSpc>
                <a:spcPct val="100000"/>
              </a:lnSpc>
            </a:pPr>
            <a:r>
              <a:rPr lang="en-AU" sz="1800" i="0" dirty="0">
                <a:solidFill>
                  <a:srgbClr val="8055F1"/>
                </a:solidFill>
                <a:effectLst/>
                <a:latin typeface="Public Sans SemiBold" pitchFamily="2" charset="0"/>
              </a:rPr>
              <a:t>Perform</a:t>
            </a:r>
            <a:r>
              <a:rPr lang="en-AU" sz="1800" b="0" i="0" dirty="0">
                <a:solidFill>
                  <a:srgbClr val="22272B"/>
                </a:solidFill>
                <a:effectLst/>
              </a:rPr>
              <a:t> a Cervical Screening Test at any time during </a:t>
            </a:r>
            <a:br>
              <a:rPr lang="en-AU" sz="1800" b="0" i="0" dirty="0">
                <a:solidFill>
                  <a:srgbClr val="22272B"/>
                </a:solidFill>
                <a:effectLst/>
              </a:rPr>
            </a:br>
            <a:r>
              <a:rPr lang="en-AU" sz="1800" b="0" i="0" dirty="0">
                <a:solidFill>
                  <a:srgbClr val="22272B"/>
                </a:solidFill>
                <a:effectLst/>
              </a:rPr>
              <a:t>pregnancy, using the soft cyto-broom/or </a:t>
            </a:r>
            <a:r>
              <a:rPr lang="en-AU" sz="1800" dirty="0"/>
              <a:t>swab for </a:t>
            </a:r>
            <a:r>
              <a:rPr lang="en-AU" sz="1800" b="0" i="0" dirty="0">
                <a:solidFill>
                  <a:srgbClr val="22272B"/>
                </a:solidFill>
                <a:effectLst/>
              </a:rPr>
              <a:t>self-collection</a:t>
            </a:r>
          </a:p>
          <a:p>
            <a:pPr marL="0" indent="0">
              <a:lnSpc>
                <a:spcPct val="100000"/>
              </a:lnSpc>
              <a:buNone/>
            </a:pPr>
            <a:r>
              <a:rPr lang="en-AU" sz="1800" dirty="0"/>
              <a:t>Reassure women that cervical screening will not harm her pregnancy.  </a:t>
            </a:r>
          </a:p>
        </p:txBody>
      </p:sp>
      <p:sp>
        <p:nvSpPr>
          <p:cNvPr id="6" name="Rectangle 5">
            <a:extLst>
              <a:ext uri="{FF2B5EF4-FFF2-40B4-BE49-F238E27FC236}">
                <a16:creationId xmlns:a16="http://schemas.microsoft.com/office/drawing/2014/main" id="{F6408440-443A-6798-EE22-E014BD8C0EF7}"/>
              </a:ext>
            </a:extLst>
          </p:cNvPr>
          <p:cNvSpPr/>
          <p:nvPr/>
        </p:nvSpPr>
        <p:spPr>
          <a:xfrm>
            <a:off x="970548" y="1715501"/>
            <a:ext cx="9587652" cy="827683"/>
          </a:xfrm>
          <a:prstGeom prst="rect">
            <a:avLst/>
          </a:prstGeom>
          <a:solidFill>
            <a:srgbClr val="8055F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AU" sz="2400" dirty="0">
                <a:solidFill>
                  <a:schemeClr val="bg1"/>
                </a:solidFill>
              </a:rPr>
              <a:t>Cervical screening is </a:t>
            </a:r>
            <a:r>
              <a:rPr lang="en-AU" sz="2400" dirty="0">
                <a:solidFill>
                  <a:schemeClr val="bg1"/>
                </a:solidFill>
                <a:latin typeface="Public Sans SemiBold" pitchFamily="2" charset="0"/>
              </a:rPr>
              <a:t>safe at any tim</a:t>
            </a:r>
            <a:r>
              <a:rPr lang="en-AU" sz="2400" b="1" dirty="0">
                <a:solidFill>
                  <a:schemeClr val="bg1"/>
                </a:solidFill>
              </a:rPr>
              <a:t>e</a:t>
            </a:r>
            <a:r>
              <a:rPr lang="en-AU" sz="2400" dirty="0">
                <a:solidFill>
                  <a:schemeClr val="bg1"/>
                </a:solidFill>
              </a:rPr>
              <a:t> during pregnancy, including both self-collection and clinician-collection options.</a:t>
            </a:r>
            <a:endParaRPr lang="en-AU" sz="2400" dirty="0">
              <a:solidFill>
                <a:schemeClr val="tx1"/>
              </a:solidFill>
              <a:highlight>
                <a:srgbClr val="FFFF00"/>
              </a:highlight>
            </a:endParaRPr>
          </a:p>
        </p:txBody>
      </p:sp>
      <p:pic>
        <p:nvPicPr>
          <p:cNvPr id="7" name="Picture 6" descr="A pregnant person in a pink dress&#10;&#10;Description automatically generated">
            <a:extLst>
              <a:ext uri="{FF2B5EF4-FFF2-40B4-BE49-F238E27FC236}">
                <a16:creationId xmlns:a16="http://schemas.microsoft.com/office/drawing/2014/main" id="{E86D6040-0B36-404F-86D8-0B0FCA0D0BAD}"/>
              </a:ext>
            </a:extLst>
          </p:cNvPr>
          <p:cNvPicPr>
            <a:picLocks noChangeAspect="1"/>
          </p:cNvPicPr>
          <p:nvPr/>
        </p:nvPicPr>
        <p:blipFill rotWithShape="1">
          <a:blip r:embed="rId3">
            <a:extLst>
              <a:ext uri="{28A0092B-C50C-407E-A947-70E740481C1C}">
                <a14:useLocalDpi xmlns:a14="http://schemas.microsoft.com/office/drawing/2010/main" val="0"/>
              </a:ext>
            </a:extLst>
          </a:blip>
          <a:srcRect l="23887" t="15129" r="25339" b="1973"/>
          <a:stretch/>
        </p:blipFill>
        <p:spPr>
          <a:xfrm flipH="1">
            <a:off x="8884509" y="2720901"/>
            <a:ext cx="1829839" cy="3586901"/>
          </a:xfrm>
          <a:prstGeom prst="rect">
            <a:avLst/>
          </a:prstGeom>
        </p:spPr>
      </p:pic>
    </p:spTree>
    <p:extLst>
      <p:ext uri="{BB962C8B-B14F-4D97-AF65-F5344CB8AC3E}">
        <p14:creationId xmlns:p14="http://schemas.microsoft.com/office/powerpoint/2010/main" val="652228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FE248-887A-4685-B90A-5325B58D06F7}"/>
              </a:ext>
            </a:extLst>
          </p:cNvPr>
          <p:cNvSpPr>
            <a:spLocks noGrp="1"/>
          </p:cNvSpPr>
          <p:nvPr>
            <p:ph type="title"/>
          </p:nvPr>
        </p:nvSpPr>
        <p:spPr/>
        <p:txBody>
          <a:bodyPr>
            <a:normAutofit/>
          </a:bodyPr>
          <a:lstStyle/>
          <a:p>
            <a:r>
              <a:rPr lang="en-AU" dirty="0"/>
              <a:t>Self-collection of a vaginal sample</a:t>
            </a:r>
          </a:p>
        </p:txBody>
      </p:sp>
      <p:sp>
        <p:nvSpPr>
          <p:cNvPr id="3" name="Content Placeholder 2">
            <a:extLst>
              <a:ext uri="{FF2B5EF4-FFF2-40B4-BE49-F238E27FC236}">
                <a16:creationId xmlns:a16="http://schemas.microsoft.com/office/drawing/2014/main" id="{CEBEBBCE-2639-436B-8724-EED6A597D320}"/>
              </a:ext>
            </a:extLst>
          </p:cNvPr>
          <p:cNvSpPr>
            <a:spLocks noGrp="1"/>
          </p:cNvSpPr>
          <p:nvPr>
            <p:ph idx="1"/>
          </p:nvPr>
        </p:nvSpPr>
        <p:spPr>
          <a:xfrm>
            <a:off x="838200" y="1725295"/>
            <a:ext cx="7329616" cy="4770003"/>
          </a:xfrm>
        </p:spPr>
        <p:txBody>
          <a:bodyPr>
            <a:noAutofit/>
          </a:bodyPr>
          <a:lstStyle/>
          <a:p>
            <a:pPr marL="228600" lvl="1">
              <a:lnSpc>
                <a:spcPct val="100000"/>
              </a:lnSpc>
              <a:spcBef>
                <a:spcPts val="0"/>
              </a:spcBef>
              <a:spcAft>
                <a:spcPts val="600"/>
              </a:spcAft>
            </a:pPr>
            <a:r>
              <a:rPr lang="en-US" sz="1800" dirty="0"/>
              <a:t>All women have the choice to collect their own sample, including at any time during pregnancy, using a simple </a:t>
            </a:r>
            <a:r>
              <a:rPr lang="en-AU" sz="1800" dirty="0"/>
              <a:t>swab inserted into lower vagina (not cervix) by the woman</a:t>
            </a:r>
            <a:endParaRPr lang="en-US" sz="1800" dirty="0"/>
          </a:p>
          <a:p>
            <a:pPr marL="228600" lvl="1">
              <a:lnSpc>
                <a:spcPct val="100000"/>
              </a:lnSpc>
              <a:spcBef>
                <a:spcPts val="0"/>
              </a:spcBef>
              <a:spcAft>
                <a:spcPts val="600"/>
              </a:spcAft>
            </a:pPr>
            <a:r>
              <a:rPr lang="en-US" sz="1800" dirty="0"/>
              <a:t>As accurate in detecting HPV as in a clinician-collected sample* </a:t>
            </a:r>
          </a:p>
          <a:p>
            <a:pPr marL="228600" lvl="1">
              <a:lnSpc>
                <a:spcPct val="100000"/>
              </a:lnSpc>
              <a:spcBef>
                <a:spcPts val="0"/>
              </a:spcBef>
              <a:spcAft>
                <a:spcPts val="600"/>
              </a:spcAft>
            </a:pPr>
            <a:r>
              <a:rPr lang="en-AU" sz="1800" dirty="0"/>
              <a:t>A clinician can assist a woman to take a vaginal sample, or collect the vaginal sample, if she is unable to do this herself or prefers clinician to do so </a:t>
            </a:r>
          </a:p>
          <a:p>
            <a:pPr marL="228600" lvl="1">
              <a:lnSpc>
                <a:spcPct val="100000"/>
              </a:lnSpc>
              <a:spcBef>
                <a:spcPts val="0"/>
              </a:spcBef>
              <a:spcAft>
                <a:spcPts val="600"/>
              </a:spcAft>
            </a:pPr>
            <a:r>
              <a:rPr lang="en-US" sz="1800" dirty="0"/>
              <a:t>Removes barriers for some women enabling participation in screening</a:t>
            </a:r>
          </a:p>
          <a:p>
            <a:pPr marL="228600" lvl="1">
              <a:lnSpc>
                <a:spcPct val="100000"/>
              </a:lnSpc>
              <a:spcBef>
                <a:spcPts val="0"/>
              </a:spcBef>
              <a:spcAft>
                <a:spcPts val="600"/>
              </a:spcAft>
            </a:pPr>
            <a:r>
              <a:rPr lang="en-US" sz="1800" dirty="0"/>
              <a:t>Healthcare providers are responsible for informing women of their results and any required follow-up</a:t>
            </a:r>
          </a:p>
          <a:p>
            <a:pPr marL="228600" lvl="1">
              <a:lnSpc>
                <a:spcPct val="100000"/>
              </a:lnSpc>
              <a:spcBef>
                <a:spcPts val="0"/>
              </a:spcBef>
              <a:spcAft>
                <a:spcPts val="600"/>
              </a:spcAft>
            </a:pPr>
            <a:r>
              <a:rPr lang="en-AU" sz="1800" dirty="0"/>
              <a:t>Self-collection must be ordered and overseen by a healthcare provider who can also ensure timely clinician-collected testing if required as part of follow-up assessment</a:t>
            </a:r>
            <a:r>
              <a:rPr lang="en-AU" sz="1800" baseline="30000" dirty="0"/>
              <a:t># </a:t>
            </a:r>
            <a:endParaRPr lang="en-US" sz="1800" baseline="30000" dirty="0"/>
          </a:p>
        </p:txBody>
      </p:sp>
      <p:pic>
        <p:nvPicPr>
          <p:cNvPr id="6" name="Content Placeholder 3">
            <a:hlinkClick r:id="rId3"/>
            <a:extLst>
              <a:ext uri="{FF2B5EF4-FFF2-40B4-BE49-F238E27FC236}">
                <a16:creationId xmlns:a16="http://schemas.microsoft.com/office/drawing/2014/main" id="{DFCA49E3-E15B-800D-412A-7AEF41D13445}"/>
              </a:ext>
            </a:extLst>
          </p:cNvPr>
          <p:cNvPicPr>
            <a:picLocks noChangeAspect="1"/>
          </p:cNvPicPr>
          <p:nvPr/>
        </p:nvPicPr>
        <p:blipFill>
          <a:blip r:embed="rId4"/>
          <a:stretch>
            <a:fillRect/>
          </a:stretch>
        </p:blipFill>
        <p:spPr>
          <a:xfrm>
            <a:off x="8909223" y="1868377"/>
            <a:ext cx="2892536" cy="4119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8548392"/>
      </p:ext>
    </p:extLst>
  </p:cSld>
  <p:clrMapOvr>
    <a:masterClrMapping/>
  </p:clrMapOvr>
</p:sld>
</file>

<file path=ppt/theme/theme1.xml><?xml version="1.0" encoding="utf-8"?>
<a:theme xmlns:a="http://schemas.openxmlformats.org/drawingml/2006/main" name="CINSW Theme">
  <a:themeElements>
    <a:clrScheme name="CINSW- Colours">
      <a:dk1>
        <a:sysClr val="windowText" lastClr="000000"/>
      </a:dk1>
      <a:lt1>
        <a:sysClr val="window" lastClr="FFFFFF"/>
      </a:lt1>
      <a:dk2>
        <a:srgbClr val="002664"/>
      </a:dk2>
      <a:lt2>
        <a:srgbClr val="CBEDFD"/>
      </a:lt2>
      <a:accent1>
        <a:srgbClr val="002664"/>
      </a:accent1>
      <a:accent2>
        <a:srgbClr val="CBEDFD"/>
      </a:accent2>
      <a:accent3>
        <a:srgbClr val="146CFD"/>
      </a:accent3>
      <a:accent4>
        <a:srgbClr val="8CE0FF"/>
      </a:accent4>
      <a:accent5>
        <a:srgbClr val="441170"/>
      </a:accent5>
      <a:accent6>
        <a:srgbClr val="8055F1"/>
      </a:accent6>
      <a:hlink>
        <a:srgbClr val="EBEBEB"/>
      </a:hlink>
      <a:folHlink>
        <a:srgbClr val="CDD3D6"/>
      </a:folHlink>
    </a:clrScheme>
    <a:fontScheme name="CINSW Theme">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NSW-Presentation-template-16x9.pptx" id="{AACDA6F4-604D-4A69-94F1-0E745E565A30}" vid="{01DF3527-C181-40B4-B7CE-9B27A114B4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CINSW-Presentation-template-16x9</Template>
  <TotalTime>14885</TotalTime>
  <Words>3987</Words>
  <Application>Microsoft Office PowerPoint</Application>
  <PresentationFormat>Widescreen</PresentationFormat>
  <Paragraphs>306</Paragraphs>
  <Slides>25</Slides>
  <Notes>23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Public Sans SemiBold</vt:lpstr>
      <vt:lpstr>Times New Roman</vt:lpstr>
      <vt:lpstr>Public Sans Light</vt:lpstr>
      <vt:lpstr>Aptos</vt:lpstr>
      <vt:lpstr>Wingdings</vt:lpstr>
      <vt:lpstr>Calibri</vt:lpstr>
      <vt:lpstr>Courier New</vt:lpstr>
      <vt:lpstr>Arial</vt:lpstr>
      <vt:lpstr>Public Sans</vt:lpstr>
      <vt:lpstr>Public Sans ExtraLight</vt:lpstr>
      <vt:lpstr>Roboto</vt:lpstr>
      <vt:lpstr>CINSW Theme</vt:lpstr>
      <vt:lpstr>Cervical screening during pregnancy Information for Antenatal Shared Care Practitioners</vt:lpstr>
      <vt:lpstr>PowerPoint Presentation</vt:lpstr>
      <vt:lpstr>Overview </vt:lpstr>
      <vt:lpstr> Cervical screening is a  public health success story </vt:lpstr>
      <vt:lpstr>HPV is the cause of cervical cancer </vt:lpstr>
      <vt:lpstr>Cervical screening detects HPV</vt:lpstr>
      <vt:lpstr>Video: Cervical screening is  safe during pregnancy</vt:lpstr>
      <vt:lpstr>Cervical screening during pregnancy</vt:lpstr>
      <vt:lpstr>Self-collection of a vaginal sample</vt:lpstr>
      <vt:lpstr>Discussing self-collection with women</vt:lpstr>
      <vt:lpstr>Results and management</vt:lpstr>
      <vt:lpstr>Example pathology report (1)   Clinician-collected cervical sample, no reflex LBC </vt:lpstr>
      <vt:lpstr>Example pathology report (2)   Clinician collected cervical sample with reflex LBC</vt:lpstr>
      <vt:lpstr>Example pathology report (3)     Self-collected vaginal sample</vt:lpstr>
      <vt:lpstr>National Cervical Screening Program Clinical Guidelines Recommendations</vt:lpstr>
      <vt:lpstr>Results and management in pregnancy</vt:lpstr>
      <vt:lpstr>Colposcopy and biopsy during pregnancy</vt:lpstr>
      <vt:lpstr>Cervical screening postnatally</vt:lpstr>
      <vt:lpstr>Case study: Melissa</vt:lpstr>
      <vt:lpstr>Discussion with Melissa</vt:lpstr>
      <vt:lpstr>Melissa’s test results</vt:lpstr>
      <vt:lpstr>National Cancer Screening Register</vt:lpstr>
      <vt:lpstr>Resources and more information</vt:lpstr>
      <vt:lpstr>Training and education</vt:lpstr>
      <vt:lpstr>How to contact the NSW Cervical Screening Program</vt:lpstr>
    </vt:vector>
  </TitlesOfParts>
  <Company>NSW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Corinne Avery (Cancer Institute NSW)</dc:creator>
  <cp:lastModifiedBy>Corinne Avery (Cancer Institute NSW)</cp:lastModifiedBy>
  <cp:revision>302</cp:revision>
  <dcterms:created xsi:type="dcterms:W3CDTF">2023-01-17T02:40:31Z</dcterms:created>
  <dcterms:modified xsi:type="dcterms:W3CDTF">2025-05-16T06:16:25Z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a44f01-6907-4156-9b79-a71e6c56ad93_Enabled">
    <vt:lpwstr>true</vt:lpwstr>
  </property>
  <property fmtid="{D5CDD505-2E9C-101B-9397-08002B2CF9AE}" pid="3" name="MSIP_Label_76a44f01-6907-4156-9b79-a71e6c56ad93_SetDate">
    <vt:lpwstr>2025-05-13T04:16:23Z</vt:lpwstr>
  </property>
  <property fmtid="{D5CDD505-2E9C-101B-9397-08002B2CF9AE}" pid="4" name="MSIP_Label_76a44f01-6907-4156-9b79-a71e6c56ad93_Method">
    <vt:lpwstr>Privileged</vt:lpwstr>
  </property>
  <property fmtid="{D5CDD505-2E9C-101B-9397-08002B2CF9AE}" pid="5" name="MSIP_Label_76a44f01-6907-4156-9b79-a71e6c56ad93_Name">
    <vt:lpwstr>OFFICIAL</vt:lpwstr>
  </property>
  <property fmtid="{D5CDD505-2E9C-101B-9397-08002B2CF9AE}" pid="6" name="MSIP_Label_76a44f01-6907-4156-9b79-a71e6c56ad93_SiteId">
    <vt:lpwstr>a687a7bf-02db-43df-bcbb-e7a8bda611a2</vt:lpwstr>
  </property>
  <property fmtid="{D5CDD505-2E9C-101B-9397-08002B2CF9AE}" pid="7" name="MSIP_Label_76a44f01-6907-4156-9b79-a71e6c56ad93_ActionId">
    <vt:lpwstr>ddf00029-05ce-4fb3-b0b1-c5b052e6e049</vt:lpwstr>
  </property>
  <property fmtid="{D5CDD505-2E9C-101B-9397-08002B2CF9AE}" pid="8" name="MSIP_Label_76a44f01-6907-4156-9b79-a71e6c56ad93_ContentBits">
    <vt:lpwstr>0</vt:lpwstr>
  </property>
  <property fmtid="{D5CDD505-2E9C-101B-9397-08002B2CF9AE}" pid="9" name="MSIP_Label_76a44f01-6907-4156-9b79-a71e6c56ad93_Tag">
    <vt:lpwstr>10, 0, 1, 1</vt:lpwstr>
  </property>
</Properties>
</file>